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5" r:id="rId1"/>
  </p:sldMasterIdLst>
  <p:notesMasterIdLst>
    <p:notesMasterId r:id="rId26"/>
  </p:notesMasterIdLst>
  <p:handoutMasterIdLst>
    <p:handoutMasterId r:id="rId27"/>
  </p:handoutMasterIdLst>
  <p:sldIdLst>
    <p:sldId id="447" r:id="rId2"/>
    <p:sldId id="752" r:id="rId3"/>
    <p:sldId id="820" r:id="rId4"/>
    <p:sldId id="821" r:id="rId5"/>
    <p:sldId id="839" r:id="rId6"/>
    <p:sldId id="822" r:id="rId7"/>
    <p:sldId id="823" r:id="rId8"/>
    <p:sldId id="825" r:id="rId9"/>
    <p:sldId id="826" r:id="rId10"/>
    <p:sldId id="827" r:id="rId11"/>
    <p:sldId id="828" r:id="rId12"/>
    <p:sldId id="840" r:id="rId13"/>
    <p:sldId id="841" r:id="rId14"/>
    <p:sldId id="829" r:id="rId15"/>
    <p:sldId id="838" r:id="rId16"/>
    <p:sldId id="837" r:id="rId17"/>
    <p:sldId id="832" r:id="rId18"/>
    <p:sldId id="833" r:id="rId19"/>
    <p:sldId id="834" r:id="rId20"/>
    <p:sldId id="836" r:id="rId21"/>
    <p:sldId id="844" r:id="rId22"/>
    <p:sldId id="843" r:id="rId23"/>
    <p:sldId id="842" r:id="rId24"/>
    <p:sldId id="819" r:id="rId25"/>
  </p:sldIdLst>
  <p:sldSz cx="9144000" cy="6858000" type="screen4x3"/>
  <p:notesSz cx="7010400" cy="92964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3300"/>
    <a:srgbClr val="009900"/>
    <a:srgbClr val="FFCC00"/>
    <a:srgbClr val="99CC00"/>
    <a:srgbClr val="CCCC00"/>
    <a:srgbClr val="CC9900"/>
    <a:srgbClr val="006600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Stile scuro 1 - Color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748" autoAdjust="0"/>
  </p:normalViewPr>
  <p:slideViewPr>
    <p:cSldViewPr snapToGrid="0" showGuides="1">
      <p:cViewPr varScale="1">
        <p:scale>
          <a:sx n="68" d="100"/>
          <a:sy n="68" d="100"/>
        </p:scale>
        <p:origin x="14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7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4819"/>
          </a:xfrm>
          <a:prstGeom prst="rect">
            <a:avLst/>
          </a:prstGeom>
        </p:spPr>
        <p:txBody>
          <a:bodyPr vert="horz" lIns="90622" tIns="45311" rIns="90622" bIns="45311" rtlCol="0"/>
          <a:lstStyle>
            <a:lvl1pPr algn="l">
              <a:defRPr sz="1200"/>
            </a:lvl1pPr>
          </a:lstStyle>
          <a:p>
            <a:r>
              <a:rPr lang="it-IT"/>
              <a:t>Determinazione Dirigenziale n. G09473 del 1/7/2014 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970938" y="3"/>
            <a:ext cx="3037840" cy="464819"/>
          </a:xfrm>
          <a:prstGeom prst="rect">
            <a:avLst/>
          </a:prstGeom>
        </p:spPr>
        <p:txBody>
          <a:bodyPr vert="horz" lIns="90622" tIns="45311" rIns="90622" bIns="45311" rtlCol="0"/>
          <a:lstStyle>
            <a:lvl1pPr algn="r">
              <a:defRPr sz="1200"/>
            </a:lvl1pPr>
          </a:lstStyle>
          <a:p>
            <a:fld id="{4002D886-84A3-40B7-9437-2A76B8C17D17}" type="datetimeFigureOut">
              <a:rPr lang="it-IT" smtClean="0"/>
              <a:pPr/>
              <a:t>19/10/2021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4819"/>
          </a:xfrm>
          <a:prstGeom prst="rect">
            <a:avLst/>
          </a:prstGeom>
        </p:spPr>
        <p:txBody>
          <a:bodyPr vert="horz" lIns="90622" tIns="45311" rIns="90622" bIns="45311" rtlCol="0" anchor="b"/>
          <a:lstStyle>
            <a:lvl1pPr algn="l">
              <a:defRPr sz="1200"/>
            </a:lvl1pPr>
          </a:lstStyle>
          <a:p>
            <a:r>
              <a:rPr lang="it-IT"/>
              <a:t>Tavolo Tecnico del 29/7/2014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4819"/>
          </a:xfrm>
          <a:prstGeom prst="rect">
            <a:avLst/>
          </a:prstGeom>
        </p:spPr>
        <p:txBody>
          <a:bodyPr vert="horz" lIns="90622" tIns="45311" rIns="90622" bIns="45311" rtlCol="0" anchor="b"/>
          <a:lstStyle>
            <a:lvl1pPr algn="r">
              <a:defRPr sz="1200"/>
            </a:lvl1pPr>
          </a:lstStyle>
          <a:p>
            <a:fld id="{DF17A2AF-E0DC-4DD2-9026-5412C71910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97386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4819"/>
          </a:xfrm>
          <a:prstGeom prst="rect">
            <a:avLst/>
          </a:prstGeom>
        </p:spPr>
        <p:txBody>
          <a:bodyPr vert="horz" lIns="90622" tIns="45311" rIns="90622" bIns="453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 dirty="0"/>
              <a:t>Slide 23 ottobre 2014 CDA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70938" y="3"/>
            <a:ext cx="3037840" cy="464819"/>
          </a:xfrm>
          <a:prstGeom prst="rect">
            <a:avLst/>
          </a:prstGeom>
        </p:spPr>
        <p:txBody>
          <a:bodyPr vert="horz" wrap="square" lIns="90622" tIns="45311" rIns="90622" bIns="4531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29AC842-D6C1-4735-96C2-D98D2DA13400}" type="datetimeFigureOut">
              <a:rPr lang="it-IT" altLang="it-IT"/>
              <a:pPr>
                <a:defRPr/>
              </a:pPr>
              <a:t>19/10/2021</a:t>
            </a:fld>
            <a:endParaRPr lang="it-IT" alt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22" tIns="45311" rIns="90622" bIns="45311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0622" tIns="45311" rIns="90622" bIns="45311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4819"/>
          </a:xfrm>
          <a:prstGeom prst="rect">
            <a:avLst/>
          </a:prstGeom>
        </p:spPr>
        <p:txBody>
          <a:bodyPr vert="horz" lIns="90622" tIns="45311" rIns="90622" bIns="453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 dirty="0"/>
              <a:t>Presidenza del Consiglio dei Ministri - SNA IV Modulo 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4819"/>
          </a:xfrm>
          <a:prstGeom prst="rect">
            <a:avLst/>
          </a:prstGeom>
        </p:spPr>
        <p:txBody>
          <a:bodyPr vert="horz" wrap="square" lIns="90622" tIns="45311" rIns="90622" bIns="4531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A34DDD6-4F30-4EA2-B77E-461FE154160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1481507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4DDD6-4F30-4EA2-B77E-461FE1541603}" type="slidenum">
              <a:rPr lang="it-IT" altLang="it-IT" smtClean="0"/>
              <a:pPr>
                <a:defRPr/>
              </a:pPr>
              <a:t>1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Tavolo Tecnico del 29/7/2014 </a:t>
            </a:r>
          </a:p>
        </p:txBody>
      </p:sp>
    </p:spTree>
    <p:extLst>
      <p:ext uri="{BB962C8B-B14F-4D97-AF65-F5344CB8AC3E}">
        <p14:creationId xmlns:p14="http://schemas.microsoft.com/office/powerpoint/2010/main" val="1903586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4DDD6-4F30-4EA2-B77E-461FE1541603}" type="slidenum">
              <a:rPr lang="it-IT" altLang="it-IT" smtClean="0"/>
              <a:pPr>
                <a:defRPr/>
              </a:pPr>
              <a:t>10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Tavolo Tecnico del 29/7/2014 </a:t>
            </a:r>
          </a:p>
        </p:txBody>
      </p:sp>
    </p:spTree>
    <p:extLst>
      <p:ext uri="{BB962C8B-B14F-4D97-AF65-F5344CB8AC3E}">
        <p14:creationId xmlns:p14="http://schemas.microsoft.com/office/powerpoint/2010/main" val="1528852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4DDD6-4F30-4EA2-B77E-461FE1541603}" type="slidenum">
              <a:rPr lang="it-IT" altLang="it-IT" smtClean="0"/>
              <a:pPr>
                <a:defRPr/>
              </a:pPr>
              <a:t>11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Tavolo Tecnico del 29/7/2014 </a:t>
            </a:r>
          </a:p>
        </p:txBody>
      </p:sp>
    </p:spTree>
    <p:extLst>
      <p:ext uri="{BB962C8B-B14F-4D97-AF65-F5344CB8AC3E}">
        <p14:creationId xmlns:p14="http://schemas.microsoft.com/office/powerpoint/2010/main" val="2453603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4DDD6-4F30-4EA2-B77E-461FE1541603}" type="slidenum">
              <a:rPr lang="it-IT" altLang="it-IT" smtClean="0"/>
              <a:pPr>
                <a:defRPr/>
              </a:pPr>
              <a:t>12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Tavolo Tecnico del 29/7/2014 </a:t>
            </a:r>
          </a:p>
        </p:txBody>
      </p:sp>
    </p:spTree>
    <p:extLst>
      <p:ext uri="{BB962C8B-B14F-4D97-AF65-F5344CB8AC3E}">
        <p14:creationId xmlns:p14="http://schemas.microsoft.com/office/powerpoint/2010/main" val="1937124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4DDD6-4F30-4EA2-B77E-461FE1541603}" type="slidenum">
              <a:rPr lang="it-IT" altLang="it-IT" smtClean="0"/>
              <a:pPr>
                <a:defRPr/>
              </a:pPr>
              <a:t>13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Tavolo Tecnico del 29/7/2014 </a:t>
            </a:r>
          </a:p>
        </p:txBody>
      </p:sp>
    </p:spTree>
    <p:extLst>
      <p:ext uri="{BB962C8B-B14F-4D97-AF65-F5344CB8AC3E}">
        <p14:creationId xmlns:p14="http://schemas.microsoft.com/office/powerpoint/2010/main" val="3073997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4DDD6-4F30-4EA2-B77E-461FE1541603}" type="slidenum">
              <a:rPr lang="it-IT" altLang="it-IT" smtClean="0"/>
              <a:pPr>
                <a:defRPr/>
              </a:pPr>
              <a:t>14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Tavolo Tecnico del 29/7/2014 </a:t>
            </a:r>
          </a:p>
        </p:txBody>
      </p:sp>
    </p:spTree>
    <p:extLst>
      <p:ext uri="{BB962C8B-B14F-4D97-AF65-F5344CB8AC3E}">
        <p14:creationId xmlns:p14="http://schemas.microsoft.com/office/powerpoint/2010/main" val="699621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4DDD6-4F30-4EA2-B77E-461FE1541603}" type="slidenum">
              <a:rPr lang="it-IT" altLang="it-IT" smtClean="0"/>
              <a:pPr>
                <a:defRPr/>
              </a:pPr>
              <a:t>15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Tavolo Tecnico del 29/7/2014 </a:t>
            </a:r>
          </a:p>
        </p:txBody>
      </p:sp>
    </p:spTree>
    <p:extLst>
      <p:ext uri="{BB962C8B-B14F-4D97-AF65-F5344CB8AC3E}">
        <p14:creationId xmlns:p14="http://schemas.microsoft.com/office/powerpoint/2010/main" val="1579063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4DDD6-4F30-4EA2-B77E-461FE1541603}" type="slidenum">
              <a:rPr lang="it-IT" altLang="it-IT" smtClean="0"/>
              <a:pPr>
                <a:defRPr/>
              </a:pPr>
              <a:t>16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Tavolo Tecnico del 29/7/2014 </a:t>
            </a:r>
          </a:p>
        </p:txBody>
      </p:sp>
    </p:spTree>
    <p:extLst>
      <p:ext uri="{BB962C8B-B14F-4D97-AF65-F5344CB8AC3E}">
        <p14:creationId xmlns:p14="http://schemas.microsoft.com/office/powerpoint/2010/main" val="1944926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4DDD6-4F30-4EA2-B77E-461FE1541603}" type="slidenum">
              <a:rPr lang="it-IT" altLang="it-IT" smtClean="0"/>
              <a:pPr>
                <a:defRPr/>
              </a:pPr>
              <a:t>17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Tavolo Tecnico del 29/7/2014 </a:t>
            </a:r>
          </a:p>
        </p:txBody>
      </p:sp>
    </p:spTree>
    <p:extLst>
      <p:ext uri="{BB962C8B-B14F-4D97-AF65-F5344CB8AC3E}">
        <p14:creationId xmlns:p14="http://schemas.microsoft.com/office/powerpoint/2010/main" val="1572447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4DDD6-4F30-4EA2-B77E-461FE1541603}" type="slidenum">
              <a:rPr lang="it-IT" altLang="it-IT" smtClean="0"/>
              <a:pPr>
                <a:defRPr/>
              </a:pPr>
              <a:t>18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Tavolo Tecnico del 29/7/2014 </a:t>
            </a:r>
          </a:p>
        </p:txBody>
      </p:sp>
    </p:spTree>
    <p:extLst>
      <p:ext uri="{BB962C8B-B14F-4D97-AF65-F5344CB8AC3E}">
        <p14:creationId xmlns:p14="http://schemas.microsoft.com/office/powerpoint/2010/main" val="1709515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4DDD6-4F30-4EA2-B77E-461FE1541603}" type="slidenum">
              <a:rPr lang="it-IT" altLang="it-IT" smtClean="0"/>
              <a:pPr>
                <a:defRPr/>
              </a:pPr>
              <a:t>19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Tavolo Tecnico del 29/7/2014 </a:t>
            </a:r>
          </a:p>
        </p:txBody>
      </p:sp>
    </p:spTree>
    <p:extLst>
      <p:ext uri="{BB962C8B-B14F-4D97-AF65-F5344CB8AC3E}">
        <p14:creationId xmlns:p14="http://schemas.microsoft.com/office/powerpoint/2010/main" val="3591554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4DDD6-4F30-4EA2-B77E-461FE1541603}" type="slidenum">
              <a:rPr lang="it-IT" altLang="it-IT" smtClean="0"/>
              <a:pPr>
                <a:defRPr/>
              </a:pPr>
              <a:t>2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Tavolo Tecnico del 29/7/2014 </a:t>
            </a:r>
          </a:p>
        </p:txBody>
      </p:sp>
    </p:spTree>
    <p:extLst>
      <p:ext uri="{BB962C8B-B14F-4D97-AF65-F5344CB8AC3E}">
        <p14:creationId xmlns:p14="http://schemas.microsoft.com/office/powerpoint/2010/main" val="409876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4DDD6-4F30-4EA2-B77E-461FE1541603}" type="slidenum">
              <a:rPr lang="it-IT" altLang="it-IT" smtClean="0"/>
              <a:pPr>
                <a:defRPr/>
              </a:pPr>
              <a:t>20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Tavolo Tecnico del 29/7/2014 </a:t>
            </a:r>
          </a:p>
        </p:txBody>
      </p:sp>
    </p:spTree>
    <p:extLst>
      <p:ext uri="{BB962C8B-B14F-4D97-AF65-F5344CB8AC3E}">
        <p14:creationId xmlns:p14="http://schemas.microsoft.com/office/powerpoint/2010/main" val="2295796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4DDD6-4F30-4EA2-B77E-461FE1541603}" type="slidenum">
              <a:rPr lang="it-IT" altLang="it-IT" smtClean="0"/>
              <a:pPr>
                <a:defRPr/>
              </a:pPr>
              <a:t>21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Tavolo Tecnico del 29/7/2014 </a:t>
            </a:r>
          </a:p>
        </p:txBody>
      </p:sp>
    </p:spTree>
    <p:extLst>
      <p:ext uri="{BB962C8B-B14F-4D97-AF65-F5344CB8AC3E}">
        <p14:creationId xmlns:p14="http://schemas.microsoft.com/office/powerpoint/2010/main" val="7016012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4DDD6-4F30-4EA2-B77E-461FE1541603}" type="slidenum">
              <a:rPr lang="it-IT" altLang="it-IT" smtClean="0"/>
              <a:pPr>
                <a:defRPr/>
              </a:pPr>
              <a:t>22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Tavolo Tecnico del 29/7/2014 </a:t>
            </a:r>
          </a:p>
        </p:txBody>
      </p:sp>
    </p:spTree>
    <p:extLst>
      <p:ext uri="{BB962C8B-B14F-4D97-AF65-F5344CB8AC3E}">
        <p14:creationId xmlns:p14="http://schemas.microsoft.com/office/powerpoint/2010/main" val="38331491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4DDD6-4F30-4EA2-B77E-461FE1541603}" type="slidenum">
              <a:rPr lang="it-IT" altLang="it-IT" smtClean="0"/>
              <a:pPr>
                <a:defRPr/>
              </a:pPr>
              <a:t>23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Tavolo Tecnico del 29/7/2014 </a:t>
            </a:r>
          </a:p>
        </p:txBody>
      </p:sp>
    </p:spTree>
    <p:extLst>
      <p:ext uri="{BB962C8B-B14F-4D97-AF65-F5344CB8AC3E}">
        <p14:creationId xmlns:p14="http://schemas.microsoft.com/office/powerpoint/2010/main" val="13026720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4DDD6-4F30-4EA2-B77E-461FE1541603}" type="slidenum">
              <a:rPr lang="it-IT" altLang="it-IT" smtClean="0"/>
              <a:pPr>
                <a:defRPr/>
              </a:pPr>
              <a:t>24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Tavolo Tecnico del 29/7/2014 </a:t>
            </a:r>
          </a:p>
        </p:txBody>
      </p:sp>
    </p:spTree>
    <p:extLst>
      <p:ext uri="{BB962C8B-B14F-4D97-AF65-F5344CB8AC3E}">
        <p14:creationId xmlns:p14="http://schemas.microsoft.com/office/powerpoint/2010/main" val="1992421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4DDD6-4F30-4EA2-B77E-461FE1541603}" type="slidenum">
              <a:rPr lang="it-IT" altLang="it-IT" smtClean="0"/>
              <a:pPr>
                <a:defRPr/>
              </a:pPr>
              <a:t>3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Tavolo Tecnico del 29/7/2014 </a:t>
            </a:r>
          </a:p>
        </p:txBody>
      </p:sp>
    </p:spTree>
    <p:extLst>
      <p:ext uri="{BB962C8B-B14F-4D97-AF65-F5344CB8AC3E}">
        <p14:creationId xmlns:p14="http://schemas.microsoft.com/office/powerpoint/2010/main" val="4285525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4DDD6-4F30-4EA2-B77E-461FE1541603}" type="slidenum">
              <a:rPr lang="it-IT" altLang="it-IT" smtClean="0"/>
              <a:pPr>
                <a:defRPr/>
              </a:pPr>
              <a:t>4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Tavolo Tecnico del 29/7/2014 </a:t>
            </a:r>
          </a:p>
        </p:txBody>
      </p:sp>
    </p:spTree>
    <p:extLst>
      <p:ext uri="{BB962C8B-B14F-4D97-AF65-F5344CB8AC3E}">
        <p14:creationId xmlns:p14="http://schemas.microsoft.com/office/powerpoint/2010/main" val="1290192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4DDD6-4F30-4EA2-B77E-461FE1541603}" type="slidenum">
              <a:rPr lang="it-IT" altLang="it-IT" smtClean="0"/>
              <a:pPr>
                <a:defRPr/>
              </a:pPr>
              <a:t>5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Tavolo Tecnico del 29/7/2014 </a:t>
            </a:r>
          </a:p>
        </p:txBody>
      </p:sp>
    </p:spTree>
    <p:extLst>
      <p:ext uri="{BB962C8B-B14F-4D97-AF65-F5344CB8AC3E}">
        <p14:creationId xmlns:p14="http://schemas.microsoft.com/office/powerpoint/2010/main" val="4094543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4DDD6-4F30-4EA2-B77E-461FE1541603}" type="slidenum">
              <a:rPr lang="it-IT" altLang="it-IT" smtClean="0"/>
              <a:pPr>
                <a:defRPr/>
              </a:pPr>
              <a:t>6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Tavolo Tecnico del 29/7/2014 </a:t>
            </a:r>
          </a:p>
        </p:txBody>
      </p:sp>
    </p:spTree>
    <p:extLst>
      <p:ext uri="{BB962C8B-B14F-4D97-AF65-F5344CB8AC3E}">
        <p14:creationId xmlns:p14="http://schemas.microsoft.com/office/powerpoint/2010/main" val="338064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4DDD6-4F30-4EA2-B77E-461FE1541603}" type="slidenum">
              <a:rPr lang="it-IT" altLang="it-IT" smtClean="0"/>
              <a:pPr>
                <a:defRPr/>
              </a:pPr>
              <a:t>7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Tavolo Tecnico del 29/7/2014 </a:t>
            </a:r>
          </a:p>
        </p:txBody>
      </p:sp>
    </p:spTree>
    <p:extLst>
      <p:ext uri="{BB962C8B-B14F-4D97-AF65-F5344CB8AC3E}">
        <p14:creationId xmlns:p14="http://schemas.microsoft.com/office/powerpoint/2010/main" val="1992097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4DDD6-4F30-4EA2-B77E-461FE1541603}" type="slidenum">
              <a:rPr lang="it-IT" altLang="it-IT" smtClean="0"/>
              <a:pPr>
                <a:defRPr/>
              </a:pPr>
              <a:t>8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Tavolo Tecnico del 29/7/2014 </a:t>
            </a:r>
          </a:p>
        </p:txBody>
      </p:sp>
    </p:spTree>
    <p:extLst>
      <p:ext uri="{BB962C8B-B14F-4D97-AF65-F5344CB8AC3E}">
        <p14:creationId xmlns:p14="http://schemas.microsoft.com/office/powerpoint/2010/main" val="2800989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4DDD6-4F30-4EA2-B77E-461FE1541603}" type="slidenum">
              <a:rPr lang="it-IT" altLang="it-IT" smtClean="0"/>
              <a:pPr>
                <a:defRPr/>
              </a:pPr>
              <a:t>9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Tavolo Tecnico del 29/7/2014 </a:t>
            </a:r>
          </a:p>
        </p:txBody>
      </p:sp>
    </p:spTree>
    <p:extLst>
      <p:ext uri="{BB962C8B-B14F-4D97-AF65-F5344CB8AC3E}">
        <p14:creationId xmlns:p14="http://schemas.microsoft.com/office/powerpoint/2010/main" val="294852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12626" y="6797712"/>
            <a:ext cx="1153886" cy="392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EFC24A-A76C-4462-96E0-4D1C7F431191}" type="slidenum">
              <a:rPr lang="it-IT" altLang="it-IT" smtClean="0"/>
              <a:pPr>
                <a:defRPr/>
              </a:pPr>
              <a:t>‹N›</a:t>
            </a:fld>
            <a:endParaRPr lang="it-IT" altLang="it-IT" dirty="0"/>
          </a:p>
        </p:txBody>
      </p:sp>
      <p:pic>
        <p:nvPicPr>
          <p:cNvPr id="4" name="Immagine 3" descr="A4_vert-orizz.ai">
            <a:extLst>
              <a:ext uri="{FF2B5EF4-FFF2-40B4-BE49-F238E27FC236}">
                <a16:creationId xmlns:a16="http://schemas.microsoft.com/office/drawing/2014/main" id="{2FDD9AA6-341A-4D48-A1A9-D498E8BB31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25"/>
          <a:stretch>
            <a:fillRect/>
          </a:stretch>
        </p:blipFill>
        <p:spPr bwMode="auto">
          <a:xfrm>
            <a:off x="0" y="-257531"/>
            <a:ext cx="9151938" cy="118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682" y="50802"/>
            <a:ext cx="391395" cy="496188"/>
          </a:xfrm>
          <a:prstGeom prst="rect">
            <a:avLst/>
          </a:prstGeom>
        </p:spPr>
      </p:pic>
      <p:graphicFrame>
        <p:nvGraphicFramePr>
          <p:cNvPr id="13" name="Google Shape;94;p23"/>
          <p:cNvGraphicFramePr/>
          <p:nvPr userDrawn="1"/>
        </p:nvGraphicFramePr>
        <p:xfrm>
          <a:off x="0" y="6807656"/>
          <a:ext cx="9144000" cy="3657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" name="Google Shape;11;p1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-1980728" y="1093028"/>
            <a:ext cx="6153684" cy="5648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263" y="22607"/>
            <a:ext cx="416163" cy="524383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6" y="89908"/>
            <a:ext cx="1296237" cy="3260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ransition spd="med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mailto:mt.marcelli@lazioinnova.it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stagram.com/gppstream" TargetMode="External"/><Relationship Id="rId11" Type="http://schemas.openxmlformats.org/officeDocument/2006/relationships/image" Target="../media/image8.jpg"/><Relationship Id="rId5" Type="http://schemas.openxmlformats.org/officeDocument/2006/relationships/hyperlink" Target="https://fb.me/gppstream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s://twitter.com/GppStream" TargetMode="External"/><Relationship Id="rId9" Type="http://schemas.openxmlformats.org/officeDocument/2006/relationships/hyperlink" Target="https://www.instagram.com/gppstrea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C24A-A76C-4462-96E0-4D1C7F431191}" type="slidenum">
              <a:rPr lang="it-IT" altLang="it-IT" smtClean="0"/>
              <a:pPr>
                <a:defRPr/>
              </a:pPr>
              <a:t>1</a:t>
            </a:fld>
            <a:endParaRPr lang="it-IT" altLang="it-IT"/>
          </a:p>
        </p:txBody>
      </p:sp>
      <p:sp>
        <p:nvSpPr>
          <p:cNvPr id="16" name="Segnaposto contenuto 7"/>
          <p:cNvSpPr txBox="1">
            <a:spLocks/>
          </p:cNvSpPr>
          <p:nvPr/>
        </p:nvSpPr>
        <p:spPr>
          <a:xfrm>
            <a:off x="4239256" y="4302640"/>
            <a:ext cx="5318916" cy="4622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tabLst>
                <a:tab pos="1778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tabLst>
                <a:tab pos="1778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800" b="1" dirty="0">
                <a:solidFill>
                  <a:srgbClr val="002060"/>
                </a:solidFill>
                <a:latin typeface="Gill Sans MT" panose="020B0502020104020203" pitchFamily="34" charset="0"/>
              </a:rPr>
              <a:t>Green Public </a:t>
            </a:r>
            <a:r>
              <a:rPr lang="it-IT" sz="2800" b="1" dirty="0" err="1">
                <a:solidFill>
                  <a:srgbClr val="002060"/>
                </a:solidFill>
                <a:latin typeface="Gill Sans MT" panose="020B0502020104020203" pitchFamily="34" charset="0"/>
              </a:rPr>
              <a:t>Procurement</a:t>
            </a:r>
            <a:endParaRPr lang="it-IT" sz="2800" b="1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Segnaposto contenuto 7"/>
          <p:cNvSpPr txBox="1">
            <a:spLocks/>
          </p:cNvSpPr>
          <p:nvPr/>
        </p:nvSpPr>
        <p:spPr>
          <a:xfrm>
            <a:off x="-360387" y="1724951"/>
            <a:ext cx="4200811" cy="957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tabLst>
                <a:tab pos="1778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tabLst>
                <a:tab pos="1778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it-IT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Segnaposto contenuto 7"/>
          <p:cNvSpPr txBox="1">
            <a:spLocks/>
          </p:cNvSpPr>
          <p:nvPr/>
        </p:nvSpPr>
        <p:spPr>
          <a:xfrm>
            <a:off x="3983831" y="4908859"/>
            <a:ext cx="5541479" cy="27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tabLst>
                <a:tab pos="1778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tabLst>
                <a:tab pos="1778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900" b="1" i="1" dirty="0">
                <a:solidFill>
                  <a:srgbClr val="002060"/>
                </a:solidFill>
                <a:latin typeface="Gill Sans MT" panose="020B0502020104020203" pitchFamily="34" charset="0"/>
              </a:rPr>
              <a:t>Acquisti Verdi nella Pubblica Amministrazione</a:t>
            </a:r>
            <a:r>
              <a:rPr lang="it-IT" sz="1900" i="1" dirty="0">
                <a:solidFill>
                  <a:srgbClr val="002060"/>
                </a:solidFill>
                <a:latin typeface="Gill Sans MT" panose="020B0502020104020203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it-IT" sz="1900" b="1" i="1" dirty="0">
              <a:solidFill>
                <a:srgbClr val="002060"/>
              </a:solidFill>
              <a:latin typeface="Gill Sans MT" panose="020B05020201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5486400" y="3363453"/>
            <a:ext cx="3245618" cy="950372"/>
          </a:xfrm>
          <a:prstGeom prst="roundRect">
            <a:avLst/>
          </a:prstGeom>
          <a:solidFill>
            <a:srgbClr val="92D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002060"/>
                </a:solidFill>
                <a:latin typeface="Gill Sans MT" panose="020B0502020104020203" pitchFamily="34" charset="0"/>
              </a:rPr>
              <a:t>Il </a:t>
            </a:r>
            <a:r>
              <a:rPr lang="it-IT" sz="6000" b="1" dirty="0">
                <a:solidFill>
                  <a:srgbClr val="002060"/>
                </a:solidFill>
                <a:latin typeface="Gill Sans MT" panose="020B0502020104020203" pitchFamily="34" charset="0"/>
              </a:rPr>
              <a:t>GPP</a:t>
            </a:r>
          </a:p>
        </p:txBody>
      </p:sp>
      <p:pic>
        <p:nvPicPr>
          <p:cNvPr id="12" name="Picture 3" descr="E:\Proposals\Interreg Europe\2017\GPP-STREAM\Примерни Комуник Планове\GPP-Stream LOGO\GPP-STREAM_EU_FLA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78" y="938827"/>
            <a:ext cx="3840422" cy="240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46;p32"/>
          <p:cNvSpPr txBox="1">
            <a:spLocks/>
          </p:cNvSpPr>
          <p:nvPr/>
        </p:nvSpPr>
        <p:spPr>
          <a:xfrm>
            <a:off x="347663" y="5166766"/>
            <a:ext cx="7272337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dirty="0"/>
              <a:t>Maria Tiziana Marcelli</a:t>
            </a:r>
            <a:endParaRPr lang="en-GB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47;p32"/>
          <p:cNvSpPr txBox="1">
            <a:spLocks/>
          </p:cNvSpPr>
          <p:nvPr/>
        </p:nvSpPr>
        <p:spPr>
          <a:xfrm>
            <a:off x="347663" y="5596057"/>
            <a:ext cx="7272337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GB" dirty="0">
                <a:solidFill>
                  <a:schemeClr val="dk2"/>
                </a:solidFill>
                <a:latin typeface="Calibri"/>
                <a:sym typeface="Calibri"/>
              </a:rPr>
              <a:t>mt.marcelli@lazioinnova.it</a:t>
            </a:r>
            <a:endParaRPr lang="en-GB" sz="2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46;p32">
            <a:extLst>
              <a:ext uri="{FF2B5EF4-FFF2-40B4-BE49-F238E27FC236}">
                <a16:creationId xmlns:a16="http://schemas.microsoft.com/office/drawing/2014/main" id="{B4BEA5A3-5D01-4E81-98EB-B38AD278B2E8}"/>
              </a:ext>
            </a:extLst>
          </p:cNvPr>
          <p:cNvSpPr txBox="1">
            <a:spLocks/>
          </p:cNvSpPr>
          <p:nvPr/>
        </p:nvSpPr>
        <p:spPr>
          <a:xfrm>
            <a:off x="7109209" y="6261846"/>
            <a:ext cx="1858209" cy="39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giugno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75851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314700" y="1424791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0" y="899739"/>
            <a:ext cx="9144000" cy="553998"/>
          </a:xfrm>
          <a:prstGeom prst="rect">
            <a:avLst/>
          </a:prstGeom>
          <a:solidFill>
            <a:srgbClr val="99CC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720"/>
              </a:spcBef>
              <a:spcAft>
                <a:spcPts val="720"/>
              </a:spcAft>
            </a:pPr>
            <a:r>
              <a:rPr lang="it-IT" sz="3000" b="1" dirty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CAM in vigore </a:t>
            </a:r>
            <a:r>
              <a:rPr lang="it-IT" sz="1200" dirty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(1/2)</a:t>
            </a:r>
            <a:endParaRPr lang="it-IT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C24A-A76C-4462-96E0-4D1C7F431191}" type="slidenum">
              <a:rPr lang="it-IT" altLang="it-IT" smtClean="0"/>
              <a:pPr>
                <a:defRPr/>
              </a:pPr>
              <a:t>10</a:t>
            </a:fld>
            <a:endParaRPr lang="it-IT" altLang="it-IT" dirty="0"/>
          </a:p>
        </p:txBody>
      </p:sp>
      <p:sp>
        <p:nvSpPr>
          <p:cNvPr id="10" name="Rettangolo arrotondato 9"/>
          <p:cNvSpPr/>
          <p:nvPr/>
        </p:nvSpPr>
        <p:spPr>
          <a:xfrm>
            <a:off x="2041845" y="1574277"/>
            <a:ext cx="6913620" cy="4995672"/>
          </a:xfrm>
          <a:prstGeom prst="roundRect">
            <a:avLst/>
          </a:prstGeom>
          <a:solidFill>
            <a:srgbClr val="FF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1650" b="1" dirty="0">
                <a:solidFill>
                  <a:srgbClr val="002060"/>
                </a:solidFill>
                <a:latin typeface="Gill Sans MT" panose="020B0502020104020203" pitchFamily="34" charset="0"/>
              </a:rPr>
              <a:t>ARREDI PER INTERNI </a:t>
            </a:r>
            <a:r>
              <a:rPr lang="it-IT" sz="1650" dirty="0">
                <a:solidFill>
                  <a:srgbClr val="002060"/>
                </a:solidFill>
                <a:latin typeface="Gill Sans MT" panose="020B0502020104020203" pitchFamily="34" charset="0"/>
              </a:rPr>
              <a:t>DM 3 luglio 2019, in G.U. n. 167 del 18 luglio 2019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1650" b="1" dirty="0">
                <a:solidFill>
                  <a:srgbClr val="002060"/>
                </a:solidFill>
                <a:latin typeface="Gill Sans MT" panose="020B0502020104020203" pitchFamily="34" charset="0"/>
              </a:rPr>
              <a:t>ARREDO URBANO </a:t>
            </a:r>
            <a:r>
              <a:rPr lang="it-IT" sz="1650" dirty="0">
                <a:solidFill>
                  <a:srgbClr val="002060"/>
                </a:solidFill>
                <a:latin typeface="Gill Sans MT" panose="020B0502020104020203" pitchFamily="34" charset="0"/>
              </a:rPr>
              <a:t>DM 5 febbraio 2015, in G.U. n. 50 del 2 marzo 2015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1650" b="1" dirty="0">
                <a:solidFill>
                  <a:srgbClr val="002060"/>
                </a:solidFill>
                <a:latin typeface="Gill Sans MT" panose="020B0502020104020203" pitchFamily="34" charset="0"/>
              </a:rPr>
              <a:t>AUSILI PER L’INCONTINENZA </a:t>
            </a:r>
            <a:r>
              <a:rPr lang="it-IT" sz="1650" dirty="0">
                <a:solidFill>
                  <a:srgbClr val="002060"/>
                </a:solidFill>
                <a:latin typeface="Gill Sans MT" panose="020B0502020104020203" pitchFamily="34" charset="0"/>
              </a:rPr>
              <a:t>DM 24 dicembre 2015, in G.U. n. 16 del 21 gennaio 2016)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1650" b="1" dirty="0">
                <a:solidFill>
                  <a:srgbClr val="002060"/>
                </a:solidFill>
                <a:latin typeface="Gill Sans MT" panose="020B0502020104020203" pitchFamily="34" charset="0"/>
              </a:rPr>
              <a:t>CALZATURE DA LAVORO E ACCESSORI IN PELLE </a:t>
            </a:r>
            <a:r>
              <a:rPr lang="it-IT" sz="1650" dirty="0">
                <a:solidFill>
                  <a:srgbClr val="002060"/>
                </a:solidFill>
                <a:latin typeface="Gill Sans MT" panose="020B0502020104020203" pitchFamily="34" charset="0"/>
              </a:rPr>
              <a:t>DM 17 maggio 2018, in G.U. n. 125 del 31 maggio 2018)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1650" b="1" dirty="0">
                <a:solidFill>
                  <a:srgbClr val="002060"/>
                </a:solidFill>
                <a:latin typeface="Gill Sans MT" panose="020B0502020104020203" pitchFamily="34" charset="0"/>
              </a:rPr>
              <a:t>CARTA</a:t>
            </a:r>
            <a:r>
              <a:rPr lang="it-IT" sz="1650" dirty="0">
                <a:solidFill>
                  <a:srgbClr val="002060"/>
                </a:solidFill>
                <a:latin typeface="Gill Sans MT" panose="020B0502020104020203" pitchFamily="34" charset="0"/>
              </a:rPr>
              <a:t> DM 4 aprile 2013, in GU n. 102 del 3 maggio 2013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1650" b="1" dirty="0">
                <a:solidFill>
                  <a:srgbClr val="002060"/>
                </a:solidFill>
                <a:latin typeface="Gill Sans MT" panose="020B0502020104020203" pitchFamily="34" charset="0"/>
              </a:rPr>
              <a:t>CARTUCCE </a:t>
            </a:r>
            <a:r>
              <a:rPr lang="it-IT" sz="1650" dirty="0">
                <a:solidFill>
                  <a:srgbClr val="002060"/>
                </a:solidFill>
                <a:latin typeface="Gill Sans MT" panose="020B0502020104020203" pitchFamily="34" charset="0"/>
              </a:rPr>
              <a:t>DM 17 ottobre 2019, in G.U. n. 261 del 7 novembre 2019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1650" b="1" dirty="0">
                <a:solidFill>
                  <a:srgbClr val="002060"/>
                </a:solidFill>
                <a:latin typeface="Gill Sans MT" panose="020B0502020104020203" pitchFamily="34" charset="0"/>
              </a:rPr>
              <a:t>EDILIZIA</a:t>
            </a:r>
            <a:r>
              <a:rPr lang="it-IT" sz="1650" dirty="0">
                <a:solidFill>
                  <a:srgbClr val="002060"/>
                </a:solidFill>
                <a:latin typeface="Gill Sans MT" panose="020B0502020104020203" pitchFamily="34" charset="0"/>
              </a:rPr>
              <a:t> Affidamento di servizi di progettazione e lavori per la nuova costruzione, ristrutturazione e manutenzione di edifici pubblici - DM 11 ottobre 2017, in G.U. Serie Generale n. 259 del 6 novembre 2017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1650" b="1" dirty="0">
                <a:solidFill>
                  <a:srgbClr val="002060"/>
                </a:solidFill>
                <a:latin typeface="Gill Sans MT" panose="020B0502020104020203" pitchFamily="34" charset="0"/>
              </a:rPr>
              <a:t>ILLUMINAZIONE PUBBLICA </a:t>
            </a:r>
            <a:r>
              <a:rPr lang="it-IT" sz="1650" dirty="0">
                <a:solidFill>
                  <a:srgbClr val="002060"/>
                </a:solidFill>
                <a:latin typeface="Gill Sans MT" panose="020B0502020104020203" pitchFamily="34" charset="0"/>
              </a:rPr>
              <a:t>(fornitura e progettazione) DM 27 settembre 2017, in G.U. n 244 del 18 ottobre 2017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1650" b="1" dirty="0">
                <a:solidFill>
                  <a:srgbClr val="002060"/>
                </a:solidFill>
                <a:latin typeface="Gill Sans MT" panose="020B0502020104020203" pitchFamily="34" charset="0"/>
              </a:rPr>
              <a:t>ILLUMINAZIONE PUBBLICA </a:t>
            </a:r>
            <a:r>
              <a:rPr lang="it-IT" sz="1650" dirty="0">
                <a:solidFill>
                  <a:srgbClr val="002060"/>
                </a:solidFill>
                <a:latin typeface="Gill Sans MT" panose="020B0502020104020203" pitchFamily="34" charset="0"/>
              </a:rPr>
              <a:t>(servizio) Servizio di illuminazione pubblica DM 28 marzo 2018, in GU n. 98 del 28 aprile 2018</a:t>
            </a:r>
          </a:p>
        </p:txBody>
      </p:sp>
      <p:sp>
        <p:nvSpPr>
          <p:cNvPr id="9" name="Ovale 8"/>
          <p:cNvSpPr/>
          <p:nvPr/>
        </p:nvSpPr>
        <p:spPr>
          <a:xfrm>
            <a:off x="72367" y="1252931"/>
            <a:ext cx="1897110" cy="189711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679"/>
            <a:ext cx="1850808" cy="26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7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314700" y="1424791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C24A-A76C-4462-96E0-4D1C7F431191}" type="slidenum">
              <a:rPr lang="it-IT" altLang="it-IT" smtClean="0"/>
              <a:pPr>
                <a:defRPr/>
              </a:pPr>
              <a:t>11</a:t>
            </a:fld>
            <a:endParaRPr lang="it-IT" altLang="it-IT" dirty="0"/>
          </a:p>
        </p:txBody>
      </p:sp>
      <p:sp>
        <p:nvSpPr>
          <p:cNvPr id="10" name="Rettangolo arrotondato 9"/>
          <p:cNvSpPr/>
          <p:nvPr/>
        </p:nvSpPr>
        <p:spPr>
          <a:xfrm>
            <a:off x="2041844" y="1691225"/>
            <a:ext cx="6894766" cy="4886793"/>
          </a:xfrm>
          <a:prstGeom prst="roundRect">
            <a:avLst/>
          </a:prstGeom>
          <a:solidFill>
            <a:srgbClr val="FF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002060"/>
                </a:solidFill>
                <a:latin typeface="Gill Sans MT" panose="020B0502020104020203" pitchFamily="34" charset="0"/>
              </a:rPr>
              <a:t>ILLUMINAZIONE, RISCALDAMENTO/RAFFRESCAMENTO PER EDIFICI </a:t>
            </a:r>
            <a:r>
              <a:rPr lang="it-IT" sz="1600" dirty="0">
                <a:solidFill>
                  <a:srgbClr val="002060"/>
                </a:solidFill>
                <a:latin typeface="Gill Sans MT" panose="020B0502020104020203" pitchFamily="34" charset="0"/>
              </a:rPr>
              <a:t>Affidamento servizi energetici per gli edifici, servizio di illuminazione e forza motrice, servizio di riscaldamento/raffrescamento DM 7 marzo 2012, in G.U. n.74 del 28 marzo 2012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002060"/>
                </a:solidFill>
                <a:latin typeface="Gill Sans MT" panose="020B0502020104020203" pitchFamily="34" charset="0"/>
              </a:rPr>
              <a:t>LAVAGGIO INDUSTRIALE E NOLEGGIO DI TESSILI E MATERASSIA </a:t>
            </a:r>
            <a:r>
              <a:rPr lang="it-IT" sz="1600" dirty="0">
                <a:solidFill>
                  <a:srgbClr val="002060"/>
                </a:solidFill>
                <a:latin typeface="Gill Sans MT" panose="020B0502020104020203" pitchFamily="34" charset="0"/>
              </a:rPr>
              <a:t>DM 9 dicembre 2020, in G.U. n. 2 del 4/1/2021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002060"/>
                </a:solidFill>
                <a:latin typeface="Gill Sans MT" panose="020B0502020104020203" pitchFamily="34" charset="0"/>
              </a:rPr>
              <a:t>RIFIUTI URBANI </a:t>
            </a:r>
            <a:r>
              <a:rPr lang="it-IT" sz="1600" dirty="0">
                <a:solidFill>
                  <a:srgbClr val="002060"/>
                </a:solidFill>
                <a:latin typeface="Gill Sans MT" panose="020B0502020104020203" pitchFamily="34" charset="0"/>
              </a:rPr>
              <a:t>DM 13 febbraio 2014, in G.U. n. 58 dell’11 marzo 2014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002060"/>
                </a:solidFill>
                <a:latin typeface="Gill Sans MT" panose="020B0502020104020203" pitchFamily="34" charset="0"/>
              </a:rPr>
              <a:t>RISTORAZIONE COLLETTIVA </a:t>
            </a:r>
            <a:r>
              <a:rPr lang="it-IT" sz="1600" dirty="0">
                <a:solidFill>
                  <a:srgbClr val="002060"/>
                </a:solidFill>
                <a:latin typeface="Gill Sans MT" panose="020B0502020104020203" pitchFamily="34" charset="0"/>
              </a:rPr>
              <a:t>DM 65 del 10 marzo 2020, in G.U. n. 90 del 4 aprile 2020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002060"/>
                </a:solidFill>
                <a:latin typeface="Gill Sans MT" panose="020B0502020104020203" pitchFamily="34" charset="0"/>
              </a:rPr>
              <a:t>SANIFICAZIONE </a:t>
            </a:r>
            <a:r>
              <a:rPr lang="it-IT" sz="1600" dirty="0">
                <a:solidFill>
                  <a:srgbClr val="002060"/>
                </a:solidFill>
                <a:latin typeface="Gill Sans MT" panose="020B0502020104020203" pitchFamily="34" charset="0"/>
              </a:rPr>
              <a:t>DM 51 del 29 gennaio 2021, in G.U n. 42 del 19 febbraio 2021, aggiornato dal Decreto 24 settembre 2021 </a:t>
            </a:r>
            <a:r>
              <a:rPr lang="it-IT" sz="1600">
                <a:solidFill>
                  <a:srgbClr val="002060"/>
                </a:solidFill>
                <a:latin typeface="Gill Sans MT" panose="020B0502020104020203" pitchFamily="34" charset="0"/>
              </a:rPr>
              <a:t>del MITE</a:t>
            </a:r>
            <a:r>
              <a:rPr lang="it-IT" sz="1600" dirty="0">
                <a:solidFill>
                  <a:srgbClr val="002060"/>
                </a:solidFill>
                <a:latin typeface="Gill Sans MT" panose="020B0502020104020203" pitchFamily="34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002060"/>
                </a:solidFill>
                <a:latin typeface="Gill Sans MT" panose="020B0502020104020203" pitchFamily="34" charset="0"/>
              </a:rPr>
              <a:t>STAMPANTI</a:t>
            </a:r>
            <a:r>
              <a:rPr lang="it-IT" sz="1600" dirty="0">
                <a:solidFill>
                  <a:srgbClr val="002060"/>
                </a:solidFill>
                <a:latin typeface="Gill Sans MT" panose="020B0502020104020203" pitchFamily="34" charset="0"/>
              </a:rPr>
              <a:t> DM 17 ottobre 2019, in G.U. n. 261 del 7 novembre 2019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002060"/>
                </a:solidFill>
                <a:latin typeface="Gill Sans MT" panose="020B0502020104020203" pitchFamily="34" charset="0"/>
              </a:rPr>
              <a:t>TESSILI</a:t>
            </a:r>
            <a:r>
              <a:rPr lang="it-IT" sz="1600" dirty="0">
                <a:solidFill>
                  <a:srgbClr val="002060"/>
                </a:solidFill>
                <a:latin typeface="Gill Sans MT" panose="020B0502020104020203" pitchFamily="34" charset="0"/>
              </a:rPr>
              <a:t> DM 11 gennaio 2017, in G.U. n. 23 del 28 gennaio 2017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002060"/>
                </a:solidFill>
                <a:latin typeface="Gill Sans MT" panose="020B0502020104020203" pitchFamily="34" charset="0"/>
              </a:rPr>
              <a:t>VEICOLI</a:t>
            </a:r>
            <a:r>
              <a:rPr lang="it-IT" sz="1600" dirty="0">
                <a:solidFill>
                  <a:srgbClr val="002060"/>
                </a:solidFill>
                <a:latin typeface="Gill Sans MT" panose="020B0502020104020203" pitchFamily="34" charset="0"/>
              </a:rPr>
              <a:t> DM 30 novembre 2012, in G.U. n. 290 del 13 dicembre 2012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002060"/>
                </a:solidFill>
                <a:latin typeface="Gill Sans MT" panose="020B0502020104020203" pitchFamily="34" charset="0"/>
              </a:rPr>
              <a:t>VERDE PUBBLICO </a:t>
            </a:r>
            <a:r>
              <a:rPr lang="it-IT" sz="1600" dirty="0">
                <a:solidFill>
                  <a:srgbClr val="002060"/>
                </a:solidFill>
                <a:latin typeface="Gill Sans MT" panose="020B0502020104020203" pitchFamily="34" charset="0"/>
              </a:rPr>
              <a:t>DM 63 del 10 marzo 2020, in G.U. n. 90 del 4 aprile 2020.</a:t>
            </a:r>
          </a:p>
        </p:txBody>
      </p:sp>
      <p:sp>
        <p:nvSpPr>
          <p:cNvPr id="9" name="Rettangolo 8"/>
          <p:cNvSpPr/>
          <p:nvPr/>
        </p:nvSpPr>
        <p:spPr>
          <a:xfrm>
            <a:off x="0" y="917534"/>
            <a:ext cx="9144000" cy="553998"/>
          </a:xfrm>
          <a:prstGeom prst="rect">
            <a:avLst/>
          </a:prstGeom>
          <a:solidFill>
            <a:srgbClr val="99CC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720"/>
              </a:spcBef>
              <a:spcAft>
                <a:spcPts val="720"/>
              </a:spcAft>
            </a:pPr>
            <a:r>
              <a:rPr lang="it-IT" sz="3000" b="1" dirty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CAM in vigore </a:t>
            </a:r>
            <a:r>
              <a:rPr lang="it-IT" sz="1200" dirty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(2/2)</a:t>
            </a:r>
            <a:endParaRPr lang="it-IT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72367" y="1252931"/>
            <a:ext cx="1897110" cy="189711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679"/>
            <a:ext cx="1850808" cy="26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314700" y="1424791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C24A-A76C-4462-96E0-4D1C7F431191}" type="slidenum">
              <a:rPr lang="it-IT" altLang="it-IT" smtClean="0"/>
              <a:pPr>
                <a:defRPr/>
              </a:pPr>
              <a:t>12</a:t>
            </a:fld>
            <a:endParaRPr lang="it-IT" altLang="it-IT" dirty="0"/>
          </a:p>
        </p:txBody>
      </p:sp>
      <p:sp>
        <p:nvSpPr>
          <p:cNvPr id="10" name="Rettangolo arrotondato 9"/>
          <p:cNvSpPr/>
          <p:nvPr/>
        </p:nvSpPr>
        <p:spPr>
          <a:xfrm>
            <a:off x="2041844" y="1471532"/>
            <a:ext cx="6960754" cy="5183792"/>
          </a:xfrm>
          <a:prstGeom prst="roundRect">
            <a:avLst/>
          </a:prstGeom>
          <a:solidFill>
            <a:srgbClr val="FF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it-IT" sz="1750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it-IT" sz="1750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it-IT" sz="1750" b="1" i="0" u="sng" dirty="0">
                <a:solidFill>
                  <a:srgbClr val="002060"/>
                </a:solidFill>
                <a:effectLst/>
                <a:latin typeface="Gill Sans MT" panose="020B0502020104020203" pitchFamily="34" charset="0"/>
              </a:rPr>
              <a:t>CAM IN CORSO DI ADOZIONE/PUBBLICAZIONE</a:t>
            </a:r>
            <a:endParaRPr lang="it-IT" sz="1750" b="1" i="0" dirty="0">
              <a:solidFill>
                <a:srgbClr val="002060"/>
              </a:solidFill>
              <a:effectLst/>
              <a:latin typeface="Gill Sans MT" panose="020B050202010402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750" b="1" i="0" dirty="0">
                <a:solidFill>
                  <a:srgbClr val="002060"/>
                </a:solidFill>
                <a:effectLst/>
                <a:latin typeface="Gill Sans MT" panose="020B0502020104020203" pitchFamily="34" charset="0"/>
              </a:rPr>
              <a:t>Prodotti tessili </a:t>
            </a:r>
            <a:r>
              <a:rPr lang="it-IT" sz="1750" b="0" i="0" dirty="0">
                <a:solidFill>
                  <a:srgbClr val="002060"/>
                </a:solidFill>
                <a:effectLst/>
                <a:latin typeface="Gill Sans MT" panose="020B0502020104020203" pitchFamily="34" charset="0"/>
              </a:rPr>
              <a:t>(revisione </a:t>
            </a:r>
            <a:r>
              <a:rPr lang="it-IT" sz="1750" b="1" i="0" dirty="0">
                <a:solidFill>
                  <a:srgbClr val="002060"/>
                </a:solidFill>
                <a:effectLst/>
                <a:latin typeface="Gill Sans MT" panose="020B0502020104020203" pitchFamily="34" charset="0"/>
              </a:rPr>
              <a:t>DM 11 gennaio 2017</a:t>
            </a:r>
            <a:r>
              <a:rPr lang="it-IT" sz="1750" b="0" i="0" dirty="0">
                <a:solidFill>
                  <a:srgbClr val="002060"/>
                </a:solidFill>
                <a:effectLst/>
                <a:latin typeface="Gill Sans MT" panose="020B0502020104020203" pitchFamily="34" charset="0"/>
              </a:rPr>
              <a:t>)</a:t>
            </a:r>
          </a:p>
          <a:p>
            <a:pPr algn="just"/>
            <a:endParaRPr lang="it-IT" sz="1750" b="0" i="0" u="sng" dirty="0">
              <a:solidFill>
                <a:srgbClr val="002060"/>
              </a:solidFill>
              <a:effectLst/>
              <a:latin typeface="Gill Sans MT" panose="020B0502020104020203" pitchFamily="34" charset="0"/>
            </a:endParaRPr>
          </a:p>
          <a:p>
            <a:pPr algn="just"/>
            <a:r>
              <a:rPr lang="it-IT" sz="1750" b="1" i="0" u="sng" dirty="0">
                <a:solidFill>
                  <a:srgbClr val="002060"/>
                </a:solidFill>
                <a:effectLst/>
                <a:latin typeface="Gill Sans MT" panose="020B0502020104020203" pitchFamily="34" charset="0"/>
              </a:rPr>
              <a:t>CAM IN CORSO DI DEFINIZIONE</a:t>
            </a:r>
            <a:endParaRPr lang="it-IT" sz="1750" b="1" i="0" dirty="0">
              <a:solidFill>
                <a:srgbClr val="002060"/>
              </a:solidFill>
              <a:effectLst/>
              <a:latin typeface="Gill Sans MT" panose="020B0502020104020203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750" b="1" i="0" dirty="0">
                <a:solidFill>
                  <a:srgbClr val="002060"/>
                </a:solidFill>
                <a:effectLst/>
                <a:latin typeface="Gill Sans MT" panose="020B0502020104020203" pitchFamily="34" charset="0"/>
              </a:rPr>
              <a:t>Fornitura di arredi per interni nuovi, servizio di noleggio di arredi per interni, servizio di riparazione per arredi in uso, servizio di gestione a fine vita per gli arredi usati </a:t>
            </a:r>
            <a:r>
              <a:rPr lang="it-IT" sz="1750" b="0" i="0" dirty="0">
                <a:solidFill>
                  <a:srgbClr val="002060"/>
                </a:solidFill>
                <a:effectLst/>
                <a:latin typeface="Gill Sans MT" panose="020B0502020104020203" pitchFamily="34" charset="0"/>
              </a:rPr>
              <a:t>(Revisione)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750" b="1" i="0" dirty="0">
                <a:solidFill>
                  <a:srgbClr val="002060"/>
                </a:solidFill>
                <a:effectLst/>
                <a:latin typeface="Gill Sans MT" panose="020B0502020104020203" pitchFamily="34" charset="0"/>
              </a:rPr>
              <a:t>Servizi di progettazione e lavori per interventi edilizi </a:t>
            </a:r>
            <a:r>
              <a:rPr lang="it-IT" sz="1750" b="0" i="0" dirty="0">
                <a:solidFill>
                  <a:srgbClr val="002060"/>
                </a:solidFill>
                <a:effectLst/>
                <a:latin typeface="Gill Sans MT" panose="020B0502020104020203" pitchFamily="34" charset="0"/>
              </a:rPr>
              <a:t>(Revisione)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750" b="1" i="0" dirty="0">
                <a:solidFill>
                  <a:srgbClr val="002060"/>
                </a:solidFill>
                <a:effectLst/>
                <a:latin typeface="Gill Sans MT" panose="020B0502020104020203" pitchFamily="34" charset="0"/>
              </a:rPr>
              <a:t>Servizi di vendita bevande e alimenti (bar interni e distributori automatici)</a:t>
            </a:r>
            <a:r>
              <a:rPr lang="it-IT" sz="1750" b="0" i="0" dirty="0">
                <a:solidFill>
                  <a:srgbClr val="002060"/>
                </a:solidFill>
                <a:effectLst/>
                <a:latin typeface="Gill Sans MT" panose="020B0502020104020203" pitchFamily="34" charset="0"/>
              </a:rPr>
              <a:t> (nuovo)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750" b="1" i="0" dirty="0">
                <a:solidFill>
                  <a:srgbClr val="002060"/>
                </a:solidFill>
                <a:effectLst/>
                <a:latin typeface="Gill Sans MT" panose="020B0502020104020203" pitchFamily="34" charset="0"/>
              </a:rPr>
              <a:t>Servizi di progettazione e lavori per la nuova costruzione e manutenzione di strade  </a:t>
            </a:r>
            <a:r>
              <a:rPr lang="it-IT" sz="1750" b="0" i="0" dirty="0">
                <a:solidFill>
                  <a:srgbClr val="002060"/>
                </a:solidFill>
                <a:effectLst/>
                <a:latin typeface="Gill Sans MT" panose="020B0502020104020203" pitchFamily="34" charset="0"/>
              </a:rPr>
              <a:t>(nuovo)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750" b="1" i="0" dirty="0">
                <a:solidFill>
                  <a:srgbClr val="002060"/>
                </a:solidFill>
                <a:effectLst/>
                <a:latin typeface="Gill Sans MT" panose="020B0502020104020203" pitchFamily="34" charset="0"/>
              </a:rPr>
              <a:t>Servizio gestione rifiuti urbani </a:t>
            </a:r>
            <a:r>
              <a:rPr lang="it-IT" sz="1750" b="0" i="0" dirty="0">
                <a:solidFill>
                  <a:srgbClr val="002060"/>
                </a:solidFill>
                <a:effectLst/>
                <a:latin typeface="Gill Sans MT" panose="020B0502020104020203" pitchFamily="34" charset="0"/>
              </a:rPr>
              <a:t>(revisione </a:t>
            </a:r>
            <a:r>
              <a:rPr lang="it-IT" sz="1750" i="0" dirty="0">
                <a:solidFill>
                  <a:srgbClr val="002060"/>
                </a:solidFill>
                <a:effectLst/>
                <a:latin typeface="Gill Sans MT" panose="020B0502020104020203" pitchFamily="34" charset="0"/>
              </a:rPr>
              <a:t>DM 13 febbraio 2014</a:t>
            </a:r>
            <a:r>
              <a:rPr lang="it-IT" sz="1750" b="0" i="0" dirty="0">
                <a:solidFill>
                  <a:srgbClr val="002060"/>
                </a:solidFill>
                <a:effectLst/>
                <a:latin typeface="Gill Sans MT" panose="020B0502020104020203" pitchFamily="34" charset="0"/>
              </a:rPr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750" b="1" i="0" dirty="0">
                <a:solidFill>
                  <a:srgbClr val="002060"/>
                </a:solidFill>
                <a:effectLst/>
                <a:latin typeface="Gill Sans MT" panose="020B0502020104020203" pitchFamily="34" charset="0"/>
              </a:rPr>
              <a:t>Fornitura veicoli adibiti a trasporto su strada </a:t>
            </a:r>
            <a:r>
              <a:rPr lang="it-IT" sz="1750" b="0" i="0" dirty="0">
                <a:solidFill>
                  <a:srgbClr val="002060"/>
                </a:solidFill>
                <a:effectLst/>
                <a:latin typeface="Gill Sans MT" panose="020B0502020104020203" pitchFamily="34" charset="0"/>
              </a:rPr>
              <a:t>(revisione </a:t>
            </a:r>
            <a:r>
              <a:rPr lang="it-IT" sz="1750" i="0" dirty="0">
                <a:solidFill>
                  <a:srgbClr val="002060"/>
                </a:solidFill>
                <a:effectLst/>
                <a:latin typeface="Gill Sans MT" panose="020B0502020104020203" pitchFamily="34" charset="0"/>
              </a:rPr>
              <a:t>DM 8 maggio 2012</a:t>
            </a:r>
            <a:r>
              <a:rPr lang="it-IT" sz="1750" b="0" i="0" dirty="0">
                <a:solidFill>
                  <a:srgbClr val="002060"/>
                </a:solidFill>
                <a:effectLst/>
                <a:latin typeface="Lato"/>
              </a:rPr>
              <a:t>)</a:t>
            </a:r>
            <a:endParaRPr lang="it-IT" sz="1750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it-IT" sz="1750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917534"/>
            <a:ext cx="9144000" cy="553998"/>
          </a:xfrm>
          <a:prstGeom prst="rect">
            <a:avLst/>
          </a:prstGeom>
          <a:solidFill>
            <a:srgbClr val="99CC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720"/>
              </a:spcBef>
              <a:spcAft>
                <a:spcPts val="720"/>
              </a:spcAft>
            </a:pPr>
            <a:r>
              <a:rPr lang="it-IT" sz="3000" b="1" dirty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             CAM in corso di adozione/pubblicazione</a:t>
            </a:r>
            <a:endParaRPr lang="it-IT" sz="1200" dirty="0">
              <a:solidFill>
                <a:schemeClr val="bg1"/>
              </a:solidFill>
              <a:effectLst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679"/>
            <a:ext cx="1850808" cy="2692084"/>
          </a:xfrm>
          <a:prstGeom prst="rect">
            <a:avLst/>
          </a:prstGeom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8E350AB7-9BE8-4C37-A537-4CBE1FBBFA63}"/>
              </a:ext>
            </a:extLst>
          </p:cNvPr>
          <p:cNvSpPr/>
          <p:nvPr/>
        </p:nvSpPr>
        <p:spPr>
          <a:xfrm>
            <a:off x="72367" y="1252931"/>
            <a:ext cx="1897110" cy="189711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695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314700" y="1424791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C24A-A76C-4462-96E0-4D1C7F431191}" type="slidenum">
              <a:rPr lang="it-IT" altLang="it-IT" smtClean="0"/>
              <a:pPr>
                <a:defRPr/>
              </a:pPr>
              <a:t>13</a:t>
            </a:fld>
            <a:endParaRPr lang="it-IT" altLang="it-IT" dirty="0"/>
          </a:p>
        </p:txBody>
      </p:sp>
      <p:sp>
        <p:nvSpPr>
          <p:cNvPr id="10" name="Rettangolo arrotondato 9"/>
          <p:cNvSpPr/>
          <p:nvPr/>
        </p:nvSpPr>
        <p:spPr>
          <a:xfrm>
            <a:off x="2041845" y="2073897"/>
            <a:ext cx="6809924" cy="4053526"/>
          </a:xfrm>
          <a:prstGeom prst="roundRect">
            <a:avLst/>
          </a:prstGeom>
          <a:solidFill>
            <a:srgbClr val="FF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it-IT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algn="l"/>
            <a:r>
              <a:rPr lang="it-IT" b="1" i="0" u="sng" dirty="0">
                <a:solidFill>
                  <a:srgbClr val="002060"/>
                </a:solidFill>
                <a:effectLst/>
                <a:latin typeface="Gill Sans MT" panose="020B0502020104020203" pitchFamily="34" charset="0"/>
              </a:rPr>
              <a:t>CAM PROGRAMMATI ANNO 2021</a:t>
            </a:r>
            <a:endParaRPr lang="it-IT" b="1" i="0" dirty="0">
              <a:solidFill>
                <a:srgbClr val="002060"/>
              </a:solidFill>
              <a:effectLst/>
              <a:latin typeface="Gill Sans MT" panose="020B05020201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rgbClr val="002060"/>
                </a:solidFill>
                <a:effectLst/>
                <a:latin typeface="Gill Sans MT" panose="020B0502020104020203" pitchFamily="34" charset="0"/>
              </a:rPr>
              <a:t>Servizio trasporto pubblico </a:t>
            </a:r>
            <a:r>
              <a:rPr lang="it-IT" i="0" dirty="0">
                <a:solidFill>
                  <a:srgbClr val="002060"/>
                </a:solidFill>
                <a:effectLst/>
                <a:latin typeface="Gill Sans MT" panose="020B0502020104020203" pitchFamily="34" charset="0"/>
              </a:rPr>
              <a:t>(nuovo)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rgbClr val="002060"/>
                </a:solidFill>
                <a:effectLst/>
                <a:latin typeface="Gill Sans MT" panose="020B0502020104020203" pitchFamily="34" charset="0"/>
              </a:rPr>
              <a:t>Arredo urbano </a:t>
            </a:r>
            <a:r>
              <a:rPr lang="it-IT" i="0" dirty="0">
                <a:solidFill>
                  <a:srgbClr val="002060"/>
                </a:solidFill>
                <a:effectLst/>
                <a:latin typeface="Gill Sans MT" panose="020B0502020104020203" pitchFamily="34" charset="0"/>
              </a:rPr>
              <a:t>(revisione DM  5 febbraio 2015)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rgbClr val="002060"/>
                </a:solidFill>
                <a:effectLst/>
                <a:latin typeface="Gill Sans MT" panose="020B0502020104020203" pitchFamily="34" charset="0"/>
              </a:rPr>
              <a:t>Eventi culturali </a:t>
            </a:r>
            <a:r>
              <a:rPr lang="it-IT" i="0" dirty="0">
                <a:solidFill>
                  <a:srgbClr val="002060"/>
                </a:solidFill>
                <a:effectLst/>
                <a:latin typeface="Gill Sans MT" panose="020B0502020104020203" pitchFamily="34" charset="0"/>
              </a:rPr>
              <a:t>(nuovo)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rgbClr val="002060"/>
                </a:solidFill>
                <a:effectLst/>
                <a:latin typeface="Gill Sans MT" panose="020B0502020104020203" pitchFamily="34" charset="0"/>
              </a:rPr>
              <a:t>PC e server </a:t>
            </a:r>
            <a:r>
              <a:rPr lang="it-IT" i="0" dirty="0">
                <a:solidFill>
                  <a:srgbClr val="002060"/>
                </a:solidFill>
                <a:effectLst/>
                <a:latin typeface="Gill Sans MT" panose="020B0502020104020203" pitchFamily="34" charset="0"/>
              </a:rPr>
              <a:t>(revisione DM 13 dicembre 2013)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it-IT" i="0" dirty="0">
              <a:solidFill>
                <a:srgbClr val="002060"/>
              </a:solidFill>
              <a:effectLst/>
              <a:latin typeface="Gill Sans MT" panose="020B0502020104020203" pitchFamily="34" charset="0"/>
            </a:endParaRPr>
          </a:p>
          <a:p>
            <a:pPr algn="l"/>
            <a:endParaRPr lang="it-IT" i="0" dirty="0">
              <a:solidFill>
                <a:srgbClr val="002060"/>
              </a:solidFill>
              <a:effectLst/>
              <a:latin typeface="Gill Sans MT" panose="020B0502020104020203" pitchFamily="34" charset="0"/>
            </a:endParaRPr>
          </a:p>
          <a:p>
            <a:pPr algn="l"/>
            <a:r>
              <a:rPr lang="it-IT" b="1" i="0" u="sng" dirty="0">
                <a:solidFill>
                  <a:srgbClr val="002060"/>
                </a:solidFill>
                <a:effectLst/>
                <a:latin typeface="Gill Sans MT" panose="020B0502020104020203" pitchFamily="34" charset="0"/>
              </a:rPr>
              <a:t>CAM PROGRAMMATI ANNO 2022</a:t>
            </a:r>
            <a:endParaRPr lang="it-IT" b="1" i="0" dirty="0">
              <a:solidFill>
                <a:srgbClr val="002060"/>
              </a:solidFill>
              <a:effectLst/>
              <a:latin typeface="Gill Sans MT" panose="020B05020201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rgbClr val="002060"/>
                </a:solidFill>
                <a:effectLst/>
                <a:latin typeface="Gill Sans MT" panose="020B0502020104020203" pitchFamily="34" charset="0"/>
              </a:rPr>
              <a:t>Servizi energetici per gli edifici </a:t>
            </a:r>
            <a:r>
              <a:rPr lang="it-IT" i="0" dirty="0">
                <a:solidFill>
                  <a:srgbClr val="002060"/>
                </a:solidFill>
                <a:effectLst/>
                <a:latin typeface="Gill Sans MT" panose="020B0502020104020203" pitchFamily="34" charset="0"/>
              </a:rPr>
              <a:t>(revisione DM 7 marzo 2012)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917534"/>
            <a:ext cx="9144000" cy="553998"/>
          </a:xfrm>
          <a:prstGeom prst="rect">
            <a:avLst/>
          </a:prstGeom>
          <a:solidFill>
            <a:srgbClr val="99CC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720"/>
              </a:spcBef>
              <a:spcAft>
                <a:spcPts val="720"/>
              </a:spcAft>
            </a:pPr>
            <a:r>
              <a:rPr lang="it-IT" sz="3000" b="1" dirty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CAM programmati</a:t>
            </a:r>
            <a:endParaRPr lang="it-IT" sz="1200" dirty="0">
              <a:solidFill>
                <a:schemeClr val="bg1"/>
              </a:solidFill>
              <a:effectLst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679"/>
            <a:ext cx="1850808" cy="2692084"/>
          </a:xfrm>
          <a:prstGeom prst="rect">
            <a:avLst/>
          </a:prstGeom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E1DF9B78-3D22-4C30-8710-C04A024359F2}"/>
              </a:ext>
            </a:extLst>
          </p:cNvPr>
          <p:cNvSpPr/>
          <p:nvPr/>
        </p:nvSpPr>
        <p:spPr>
          <a:xfrm>
            <a:off x="72367" y="1252931"/>
            <a:ext cx="1897110" cy="189711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456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545813" y="1532664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0" y="895262"/>
            <a:ext cx="9164098" cy="553998"/>
          </a:xfrm>
          <a:prstGeom prst="rect">
            <a:avLst/>
          </a:prstGeom>
          <a:solidFill>
            <a:srgbClr val="99CC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720"/>
              </a:spcBef>
              <a:spcAft>
                <a:spcPts val="720"/>
              </a:spcAft>
            </a:pPr>
            <a:r>
              <a:rPr lang="it-IT" sz="3000" b="1" dirty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Il GPP PAR Lazio - Documenti preliminari </a:t>
            </a:r>
            <a:r>
              <a:rPr lang="it-IT" sz="1200" dirty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(1/7)</a:t>
            </a:r>
            <a:endParaRPr lang="it-IT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C24A-A76C-4462-96E0-4D1C7F431191}" type="slidenum">
              <a:rPr lang="it-IT" altLang="it-IT" smtClean="0"/>
              <a:pPr>
                <a:defRPr/>
              </a:pPr>
              <a:t>14</a:t>
            </a:fld>
            <a:endParaRPr lang="it-IT" altLang="it-IT" dirty="0"/>
          </a:p>
        </p:txBody>
      </p:sp>
      <p:sp>
        <p:nvSpPr>
          <p:cNvPr id="10" name="Rettangolo arrotondato 9"/>
          <p:cNvSpPr/>
          <p:nvPr/>
        </p:nvSpPr>
        <p:spPr>
          <a:xfrm>
            <a:off x="2209663" y="1532665"/>
            <a:ext cx="6670765" cy="4996978"/>
          </a:xfrm>
          <a:prstGeom prst="roundRect">
            <a:avLst/>
          </a:prstGeom>
          <a:solidFill>
            <a:srgbClr val="FF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2060"/>
                </a:solidFill>
                <a:latin typeface="Gill Sans MT" panose="020B0502020104020203" pitchFamily="34" charset="0"/>
              </a:rPr>
              <a:t>DGR n. 321 del 6 /6 2006 </a:t>
            </a: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«Promozione degli acquisti verdi negli Enti Regionali che operano per la tutela dell’ambiente. Introduzione al GPP».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Redazione delle “</a:t>
            </a:r>
            <a:r>
              <a:rPr lang="it-IT" b="1" dirty="0">
                <a:solidFill>
                  <a:srgbClr val="002060"/>
                </a:solidFill>
                <a:latin typeface="Gill Sans MT" panose="020B0502020104020203" pitchFamily="34" charset="0"/>
              </a:rPr>
              <a:t>Linee Guida per l’applicazione del Green Public Procurement nel Sistema Regionale”</a:t>
            </a: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 (cfr. DGR n. 311 del 15/6/2007) - prima  applicazione del GPP nelle Aree naturali protette,.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2060"/>
                </a:solidFill>
                <a:latin typeface="Gill Sans MT" panose="020B0502020104020203" pitchFamily="34" charset="0"/>
              </a:rPr>
              <a:t>DPGR T0491 del 15/09/2008 </a:t>
            </a: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formazione di uno specifico Tavolo Tecnico per la definizione delle prime attività procedurali per l’attuazione del Green Public Procurement.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2060"/>
                </a:solidFill>
                <a:latin typeface="Gill Sans MT" panose="020B0502020104020203" pitchFamily="34" charset="0"/>
              </a:rPr>
              <a:t>DGR n. 222 del 1/8/2013 </a:t>
            </a: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«Attuazione di un Piano d'azione regionale per la sostenibilità ambientale dei consumi nel Lazio e per l'applicazione del GPP in attuazione del Piano Nazionale…». </a:t>
            </a:r>
          </a:p>
        </p:txBody>
      </p:sp>
      <p:sp>
        <p:nvSpPr>
          <p:cNvPr id="14" name="Ovale 13"/>
          <p:cNvSpPr/>
          <p:nvPr/>
        </p:nvSpPr>
        <p:spPr>
          <a:xfrm>
            <a:off x="89601" y="1449260"/>
            <a:ext cx="1906958" cy="191923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679"/>
            <a:ext cx="1850808" cy="26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0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545813" y="1532664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0" y="922393"/>
            <a:ext cx="9164098" cy="553998"/>
          </a:xfrm>
          <a:prstGeom prst="rect">
            <a:avLst/>
          </a:prstGeom>
          <a:solidFill>
            <a:srgbClr val="99CC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720"/>
              </a:spcBef>
              <a:spcAft>
                <a:spcPts val="720"/>
              </a:spcAft>
            </a:pPr>
            <a:r>
              <a:rPr lang="it-IT" sz="3000" b="1" dirty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Il GPP PAR Lazio - Documenti preliminari </a:t>
            </a:r>
            <a:r>
              <a:rPr lang="it-IT" sz="1200" dirty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(2/7)</a:t>
            </a:r>
            <a:endParaRPr lang="it-IT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C24A-A76C-4462-96E0-4D1C7F431191}" type="slidenum">
              <a:rPr lang="it-IT" altLang="it-IT" smtClean="0"/>
              <a:pPr>
                <a:defRPr/>
              </a:pPr>
              <a:t>15</a:t>
            </a:fld>
            <a:endParaRPr lang="it-IT" altLang="it-IT" dirty="0"/>
          </a:p>
        </p:txBody>
      </p:sp>
      <p:sp>
        <p:nvSpPr>
          <p:cNvPr id="10" name="Rettangolo arrotondato 9"/>
          <p:cNvSpPr/>
          <p:nvPr/>
        </p:nvSpPr>
        <p:spPr>
          <a:xfrm>
            <a:off x="2296820" y="1688605"/>
            <a:ext cx="6670765" cy="4896893"/>
          </a:xfrm>
          <a:prstGeom prst="roundRect">
            <a:avLst/>
          </a:prstGeom>
          <a:solidFill>
            <a:srgbClr val="FF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800" dirty="0">
                <a:solidFill>
                  <a:srgbClr val="00206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Gill Sans MT" panose="020B0502020104020203" pitchFamily="34" charset="0"/>
              </a:rPr>
              <a:t>Già nel 2015 e ancora prima dell’approvazione del Piano di Azione della Regione Lazio per l'attuazione del Green Public Procurement (PAR GPP) per il Triennio 2017 – 2019 (DGR 310 del 13/06/2017) la Regione Lazio con la </a:t>
            </a:r>
            <a:r>
              <a:rPr lang="it-IT" sz="1800" b="1" dirty="0">
                <a:solidFill>
                  <a:srgbClr val="00206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Gill Sans MT" panose="020B0502020104020203" pitchFamily="34" charset="0"/>
              </a:rPr>
              <a:t>DGR 398 28/07/2015 </a:t>
            </a:r>
            <a:r>
              <a:rPr lang="it-IT" sz="1800" dirty="0">
                <a:solidFill>
                  <a:srgbClr val="00206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Gill Sans MT" panose="020B0502020104020203" pitchFamily="34" charset="0"/>
              </a:rPr>
              <a:t>«</a:t>
            </a:r>
            <a:r>
              <a:rPr lang="it-IT" sz="1800" b="1" i="1" dirty="0">
                <a:solidFill>
                  <a:srgbClr val="00206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Gill Sans MT" panose="020B0502020104020203" pitchFamily="34" charset="0"/>
              </a:rPr>
              <a:t>POR FESR Lazio 2014-2020. Approvazione della Scheda Modalità Attuative (MAPO) relativa all'Azione 4.1.1 </a:t>
            </a:r>
            <a:r>
              <a:rPr lang="it-IT" sz="1800" i="1" dirty="0">
                <a:solidFill>
                  <a:srgbClr val="00206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Gill Sans MT" panose="020B0502020104020203" pitchFamily="34" charset="0"/>
              </a:rPr>
              <a:t>"'Promozione dell'eco-efficienza e riduzione di consumi di energia primaria negli edifici e strutture pubbliche: interventi di ristrutturazione di singoli edifici o complessi di edifici, installazione di sistemi intelligenti di telecontrollo, regolazione, gestione, monitoraggio e ottimizzazione dei consumi energetici (smart buildings) e delle emissioni inquinanti anche attraverso l'utilizzo di mix tecnologici", sub-azione: "Incentivi per la riqualificazione energetica edilizia, la riconversione e rigenerazione energetica», </a:t>
            </a:r>
            <a:r>
              <a:rPr lang="it-IT" sz="1800" b="1" dirty="0">
                <a:solidFill>
                  <a:srgbClr val="00206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Gill Sans MT" panose="020B0502020104020203" pitchFamily="34" charset="0"/>
              </a:rPr>
              <a:t>ha previsto il ricorso al Green Public Procurement (GPP) in tutte le procedure di appalto relative alla realizzazione di interventi di Efficienza energetica.</a:t>
            </a:r>
            <a:endParaRPr lang="it-IT" b="1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Ovale 13"/>
          <p:cNvSpPr/>
          <p:nvPr/>
        </p:nvSpPr>
        <p:spPr>
          <a:xfrm>
            <a:off x="75461" y="1526877"/>
            <a:ext cx="1906958" cy="191923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679"/>
            <a:ext cx="1850808" cy="26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545813" y="1532664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-20098" y="915192"/>
            <a:ext cx="9164098" cy="553998"/>
          </a:xfrm>
          <a:prstGeom prst="rect">
            <a:avLst/>
          </a:prstGeom>
          <a:solidFill>
            <a:srgbClr val="99CC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720"/>
              </a:spcBef>
              <a:spcAft>
                <a:spcPts val="720"/>
              </a:spcAft>
            </a:pPr>
            <a:r>
              <a:rPr lang="it-IT" sz="3000" b="1" dirty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Il GPP PAR Il Piano della Regione Lazio  </a:t>
            </a:r>
            <a:r>
              <a:rPr lang="it-IT" sz="1200" dirty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(3/7)</a:t>
            </a:r>
            <a:endParaRPr lang="it-IT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C24A-A76C-4462-96E0-4D1C7F431191}" type="slidenum">
              <a:rPr lang="it-IT" altLang="it-IT" smtClean="0"/>
              <a:pPr>
                <a:defRPr/>
              </a:pPr>
              <a:t>16</a:t>
            </a:fld>
            <a:endParaRPr lang="it-IT" altLang="it-IT" dirty="0"/>
          </a:p>
        </p:txBody>
      </p:sp>
      <p:sp>
        <p:nvSpPr>
          <p:cNvPr id="10" name="Rettangolo arrotondato 9"/>
          <p:cNvSpPr/>
          <p:nvPr/>
        </p:nvSpPr>
        <p:spPr>
          <a:xfrm>
            <a:off x="2656215" y="1607775"/>
            <a:ext cx="6365629" cy="1567149"/>
          </a:xfrm>
          <a:prstGeom prst="roundRect">
            <a:avLst/>
          </a:prstGeom>
          <a:solidFill>
            <a:srgbClr val="FF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Il </a:t>
            </a:r>
            <a:r>
              <a:rPr lang="it-IT" sz="2400" b="1" dirty="0">
                <a:solidFill>
                  <a:srgbClr val="009900"/>
                </a:solidFill>
                <a:latin typeface="Gill Sans MT" panose="020B0502020104020203" pitchFamily="34" charset="0"/>
              </a:rPr>
              <a:t>PAR GPP Lazio </a:t>
            </a:r>
            <a:r>
              <a:rPr lang="it-IT" sz="2400" b="1" u="sng" dirty="0">
                <a:solidFill>
                  <a:srgbClr val="009900"/>
                </a:solidFill>
                <a:latin typeface="Gill Sans MT" panose="020B0502020104020203" pitchFamily="34" charset="0"/>
              </a:rPr>
              <a:t>2017-2019</a:t>
            </a:r>
            <a:r>
              <a:rPr lang="it-IT" sz="2400" b="1" dirty="0">
                <a:solidFill>
                  <a:srgbClr val="009900"/>
                </a:solidFill>
                <a:latin typeface="Gill Sans MT" panose="020B0502020104020203" pitchFamily="34" charset="0"/>
              </a:rPr>
              <a:t> </a:t>
            </a: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è stato approvato con D.G.R. 310/2017. Rientra tra le numerose attività promosse dalla Giunta regionale per una </a:t>
            </a:r>
            <a:r>
              <a:rPr lang="it-IT" b="1" dirty="0">
                <a:solidFill>
                  <a:srgbClr val="002060"/>
                </a:solidFill>
                <a:latin typeface="Gill Sans MT" panose="020B0502020104020203" pitchFamily="34" charset="0"/>
              </a:rPr>
              <a:t>Regione “Sostenibile“ dal punto di vista dei tre pilastri Socio-Economico e Ambientale.  </a:t>
            </a:r>
            <a:endParaRPr lang="it-IT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2656215" y="3235884"/>
            <a:ext cx="6365629" cy="1149791"/>
          </a:xfrm>
          <a:prstGeom prst="roundRect">
            <a:avLst/>
          </a:prstGeom>
          <a:solidFill>
            <a:srgbClr val="FF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A tal fine è stata redatta la </a:t>
            </a:r>
            <a:r>
              <a:rPr lang="it-IT" i="1" u="sng" dirty="0">
                <a:solidFill>
                  <a:srgbClr val="002060"/>
                </a:solidFill>
                <a:latin typeface="Gill Sans MT" panose="020B0502020104020203" pitchFamily="34" charset="0"/>
              </a:rPr>
              <a:t>Strategia Regionale di Sviluppo Sostenibile</a:t>
            </a: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 ed è in fase di avvio la redazione della </a:t>
            </a:r>
            <a:r>
              <a:rPr lang="it-IT" i="1" u="sng" dirty="0">
                <a:solidFill>
                  <a:srgbClr val="002060"/>
                </a:solidFill>
                <a:latin typeface="Gill Sans MT" panose="020B0502020104020203" pitchFamily="34" charset="0"/>
              </a:rPr>
              <a:t>Strategia dei Adattamento ai Cambiamenti Climatici</a:t>
            </a:r>
            <a:r>
              <a:rPr lang="it-IT" i="1" dirty="0">
                <a:solidFill>
                  <a:srgbClr val="002060"/>
                </a:solidFill>
                <a:latin typeface="Gill Sans MT" panose="020B0502020104020203" pitchFamily="34" charset="0"/>
              </a:rPr>
              <a:t>,</a:t>
            </a: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 nonché una serie di azioni puntuali. </a:t>
            </a:r>
          </a:p>
        </p:txBody>
      </p:sp>
      <p:sp>
        <p:nvSpPr>
          <p:cNvPr id="14" name="Ovale 13"/>
          <p:cNvSpPr/>
          <p:nvPr/>
        </p:nvSpPr>
        <p:spPr>
          <a:xfrm>
            <a:off x="122156" y="1607775"/>
            <a:ext cx="1906958" cy="191923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679"/>
            <a:ext cx="1850808" cy="2692084"/>
          </a:xfrm>
          <a:prstGeom prst="rect">
            <a:avLst/>
          </a:prstGeom>
        </p:spPr>
      </p:pic>
      <p:sp>
        <p:nvSpPr>
          <p:cNvPr id="13" name="Rettangolo arrotondato 12"/>
          <p:cNvSpPr/>
          <p:nvPr/>
        </p:nvSpPr>
        <p:spPr>
          <a:xfrm>
            <a:off x="2656215" y="4711335"/>
            <a:ext cx="6365629" cy="1959429"/>
          </a:xfrm>
          <a:prstGeom prst="roundRect">
            <a:avLst/>
          </a:prstGeom>
          <a:solidFill>
            <a:srgbClr val="FF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Sostenere gli acquisti verdi, attraverso la promozione di una cultura “</a:t>
            </a:r>
            <a:r>
              <a:rPr lang="it-IT" b="1" dirty="0">
                <a:solidFill>
                  <a:srgbClr val="009900"/>
                </a:solidFill>
                <a:latin typeface="Gill Sans MT" panose="020B0502020104020203" pitchFamily="34" charset="0"/>
              </a:rPr>
              <a:t>green</a:t>
            </a: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” finalizzata alla trasformazione di schemi e approcci consolidati, per il superamento di barriere di resistenza e disinteresse, al fine anche di stimolare l’innovazione tecnologica, di prodotto e di processo, e avere un impatto economico positivo sul PIL regionale.</a:t>
            </a:r>
          </a:p>
        </p:txBody>
      </p:sp>
      <p:sp>
        <p:nvSpPr>
          <p:cNvPr id="15" name="Segnaposto contenuto 7">
            <a:extLst>
              <a:ext uri="{FF2B5EF4-FFF2-40B4-BE49-F238E27FC236}">
                <a16:creationId xmlns:a16="http://schemas.microsoft.com/office/drawing/2014/main" id="{769AD002-05C0-4424-AD59-0A693EB6F98C}"/>
              </a:ext>
            </a:extLst>
          </p:cNvPr>
          <p:cNvSpPr txBox="1">
            <a:spLocks/>
          </p:cNvSpPr>
          <p:nvPr/>
        </p:nvSpPr>
        <p:spPr>
          <a:xfrm>
            <a:off x="5090474" y="4566106"/>
            <a:ext cx="3054699" cy="27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tabLst>
                <a:tab pos="1778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tabLst>
                <a:tab pos="1778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000" b="1" i="1" dirty="0">
                <a:solidFill>
                  <a:srgbClr val="002060"/>
                </a:solidFill>
                <a:latin typeface="Gill Sans MT" panose="020B0502020104020203" pitchFamily="34" charset="0"/>
              </a:rPr>
              <a:t>Obiettivi</a:t>
            </a:r>
            <a:endParaRPr lang="it-IT" sz="2000" i="1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it-IT" sz="2000" b="1" i="1" dirty="0">
              <a:solidFill>
                <a:srgbClr val="002060"/>
              </a:solidFill>
              <a:latin typeface="Gill Sans MT" panose="020B05020201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67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C24A-A76C-4462-96E0-4D1C7F431191}" type="slidenum">
              <a:rPr lang="it-IT" altLang="it-IT" smtClean="0"/>
              <a:pPr>
                <a:defRPr/>
              </a:pPr>
              <a:t>17</a:t>
            </a:fld>
            <a:endParaRPr lang="it-IT" altLang="it-IT" dirty="0"/>
          </a:p>
        </p:txBody>
      </p:sp>
      <p:sp>
        <p:nvSpPr>
          <p:cNvPr id="7" name="Rettangolo arrotondato 6"/>
          <p:cNvSpPr/>
          <p:nvPr/>
        </p:nvSpPr>
        <p:spPr>
          <a:xfrm>
            <a:off x="2130252" y="1978789"/>
            <a:ext cx="6948364" cy="4619407"/>
          </a:xfrm>
          <a:prstGeom prst="roundRect">
            <a:avLst/>
          </a:prstGeom>
          <a:solidFill>
            <a:srgbClr val="FF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it-IT" sz="1700" dirty="0">
                <a:solidFill>
                  <a:srgbClr val="002060"/>
                </a:solidFill>
                <a:latin typeface="Gill Sans MT" panose="020B0502020104020203" pitchFamily="34" charset="0"/>
              </a:rPr>
              <a:t>Promuovere nella Regione Lazio e negli EELL comportamenti e </a:t>
            </a:r>
            <a:r>
              <a:rPr lang="it-IT" sz="1700" b="1" dirty="0">
                <a:solidFill>
                  <a:srgbClr val="002060"/>
                </a:solidFill>
                <a:latin typeface="Gill Sans MT" panose="020B0502020104020203" pitchFamily="34" charset="0"/>
              </a:rPr>
              <a:t>procedure attente a contenere i consumi </a:t>
            </a:r>
            <a:r>
              <a:rPr lang="it-IT" sz="1700" dirty="0">
                <a:solidFill>
                  <a:srgbClr val="002060"/>
                </a:solidFill>
                <a:latin typeface="Gill Sans MT" panose="020B0502020104020203" pitchFamily="34" charset="0"/>
              </a:rPr>
              <a:t>e a tener conto dei </a:t>
            </a:r>
            <a:r>
              <a:rPr lang="it-IT" sz="1700" b="1" dirty="0">
                <a:solidFill>
                  <a:srgbClr val="002060"/>
                </a:solidFill>
                <a:latin typeface="Gill Sans MT" panose="020B0502020104020203" pitchFamily="34" charset="0"/>
              </a:rPr>
              <a:t>costi connessi all'utilizzo </a:t>
            </a:r>
            <a:r>
              <a:rPr lang="it-IT" sz="1700" dirty="0">
                <a:solidFill>
                  <a:srgbClr val="002060"/>
                </a:solidFill>
                <a:latin typeface="Gill Sans MT" panose="020B0502020104020203" pitchFamily="34" charset="0"/>
              </a:rPr>
              <a:t>(es. energia o materiali di consumo) e allo </a:t>
            </a:r>
            <a:r>
              <a:rPr lang="it-IT" sz="1700" b="1" dirty="0">
                <a:solidFill>
                  <a:srgbClr val="002060"/>
                </a:solidFill>
                <a:latin typeface="Gill Sans MT" panose="020B0502020104020203" pitchFamily="34" charset="0"/>
              </a:rPr>
              <a:t>smaltimento del prodotto</a:t>
            </a:r>
            <a:r>
              <a:rPr lang="it-IT" sz="1700" dirty="0">
                <a:solidFill>
                  <a:srgbClr val="002060"/>
                </a:solidFill>
                <a:latin typeface="Gill Sans MT" panose="020B0502020104020203" pitchFamily="34" charset="0"/>
              </a:rPr>
              <a:t>, e alla </a:t>
            </a:r>
            <a:r>
              <a:rPr lang="it-IT" sz="1700" b="1" dirty="0">
                <a:solidFill>
                  <a:srgbClr val="002060"/>
                </a:solidFill>
                <a:latin typeface="Gill Sans MT" panose="020B0502020104020203" pitchFamily="34" charset="0"/>
              </a:rPr>
              <a:t>razionalizzazione della spesa pubblica </a:t>
            </a:r>
            <a:r>
              <a:rPr lang="it-IT" sz="1700" dirty="0">
                <a:solidFill>
                  <a:srgbClr val="002060"/>
                </a:solidFill>
                <a:latin typeface="Gill Sans MT" panose="020B0502020104020203" pitchFamily="34" charset="0"/>
              </a:rPr>
              <a:t>anche attraverso: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700" dirty="0">
                <a:solidFill>
                  <a:srgbClr val="002060"/>
                </a:solidFill>
                <a:latin typeface="Gill Sans MT" panose="020B0502020104020203" pitchFamily="34" charset="0"/>
              </a:rPr>
              <a:t>lo sviluppo delle competenze delle strutture regionali sul GPP, attraverso azioni di </a:t>
            </a:r>
            <a:r>
              <a:rPr lang="it-IT" sz="1700" b="1" dirty="0">
                <a:solidFill>
                  <a:srgbClr val="002060"/>
                </a:solidFill>
                <a:latin typeface="Gill Sans MT" panose="020B0502020104020203" pitchFamily="34" charset="0"/>
              </a:rPr>
              <a:t>accompagnamento e supporto tecnico </a:t>
            </a:r>
            <a:r>
              <a:rPr lang="it-IT" sz="1700" dirty="0">
                <a:solidFill>
                  <a:srgbClr val="002060"/>
                </a:solidFill>
                <a:latin typeface="Gill Sans MT" panose="020B0502020104020203" pitchFamily="34" charset="0"/>
              </a:rPr>
              <a:t>nell’espletamento delle procedure di acquisto verdi.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700" dirty="0">
                <a:solidFill>
                  <a:srgbClr val="002060"/>
                </a:solidFill>
                <a:latin typeface="Gill Sans MT" panose="020B0502020104020203" pitchFamily="34" charset="0"/>
              </a:rPr>
              <a:t>la realizzazione di </a:t>
            </a:r>
            <a:r>
              <a:rPr lang="it-IT" sz="1700" b="1" dirty="0">
                <a:solidFill>
                  <a:srgbClr val="002060"/>
                </a:solidFill>
                <a:latin typeface="Gill Sans MT" panose="020B0502020104020203" pitchFamily="34" charset="0"/>
              </a:rPr>
              <a:t>campagne di sensibilizzazione.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700" dirty="0">
                <a:solidFill>
                  <a:srgbClr val="002060"/>
                </a:solidFill>
                <a:latin typeface="Gill Sans MT" panose="020B0502020104020203" pitchFamily="34" charset="0"/>
              </a:rPr>
              <a:t>l’aumento degli acquisti di beni e servizi a </a:t>
            </a:r>
            <a:r>
              <a:rPr lang="it-IT" sz="1700" b="1" dirty="0">
                <a:solidFill>
                  <a:srgbClr val="002060"/>
                </a:solidFill>
                <a:latin typeface="Gill Sans MT" panose="020B0502020104020203" pitchFamily="34" charset="0"/>
              </a:rPr>
              <a:t>ridotto impatto ambientale</a:t>
            </a:r>
            <a:r>
              <a:rPr lang="it-IT" sz="1700" dirty="0">
                <a:solidFill>
                  <a:srgbClr val="002060"/>
                </a:solidFill>
                <a:latin typeface="Gill Sans MT" panose="020B0502020104020203" pitchFamily="34" charset="0"/>
              </a:rPr>
              <a:t> necessari all’ordinario funzionamento della Regione e promuoverne la scelta negli Enti Locali e negli Enti regionali.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700" dirty="0">
                <a:solidFill>
                  <a:srgbClr val="002060"/>
                </a:solidFill>
                <a:latin typeface="Gill Sans MT" panose="020B0502020104020203" pitchFamily="34" charset="0"/>
              </a:rPr>
              <a:t>la promozione di interventi di </a:t>
            </a:r>
            <a:r>
              <a:rPr lang="it-IT" sz="1700" b="1" dirty="0">
                <a:solidFill>
                  <a:srgbClr val="002060"/>
                </a:solidFill>
                <a:latin typeface="Gill Sans MT" panose="020B0502020104020203" pitchFamily="34" charset="0"/>
              </a:rPr>
              <a:t>divulgazione</a:t>
            </a:r>
            <a:r>
              <a:rPr lang="it-IT" sz="1700" dirty="0">
                <a:solidFill>
                  <a:srgbClr val="002060"/>
                </a:solidFill>
                <a:latin typeface="Gill Sans MT" panose="020B0502020104020203" pitchFamily="34" charset="0"/>
              </a:rPr>
              <a:t> presso le stazioni appaltanti del territorio.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700" dirty="0">
                <a:solidFill>
                  <a:srgbClr val="002060"/>
                </a:solidFill>
                <a:latin typeface="Gill Sans MT" panose="020B0502020104020203" pitchFamily="34" charset="0"/>
              </a:rPr>
              <a:t>l’assistenza e il supporto tecnico-amministrativo per gli appalti attraverso la predisposizione di </a:t>
            </a:r>
            <a:r>
              <a:rPr lang="it-IT" sz="1700" b="1" dirty="0">
                <a:solidFill>
                  <a:srgbClr val="002060"/>
                </a:solidFill>
                <a:latin typeface="Gill Sans MT" panose="020B0502020104020203" pitchFamily="34" charset="0"/>
              </a:rPr>
              <a:t>documenti “tipo”. </a:t>
            </a:r>
          </a:p>
        </p:txBody>
      </p:sp>
      <p:sp>
        <p:nvSpPr>
          <p:cNvPr id="9" name="Rettangolo 8"/>
          <p:cNvSpPr/>
          <p:nvPr/>
        </p:nvSpPr>
        <p:spPr>
          <a:xfrm>
            <a:off x="0" y="885922"/>
            <a:ext cx="9164098" cy="553998"/>
          </a:xfrm>
          <a:prstGeom prst="rect">
            <a:avLst/>
          </a:prstGeom>
          <a:solidFill>
            <a:srgbClr val="99CC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720"/>
              </a:spcBef>
              <a:spcAft>
                <a:spcPts val="720"/>
              </a:spcAft>
            </a:pPr>
            <a:r>
              <a:rPr lang="it-IT" sz="3000" b="1" dirty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Il GPP PAR Il Piano della Regione Lazio  </a:t>
            </a:r>
            <a:r>
              <a:rPr lang="it-IT" sz="1200" dirty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(4/7)</a:t>
            </a:r>
            <a:endParaRPr lang="it-IT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Ovale 9"/>
          <p:cNvSpPr/>
          <p:nvPr/>
        </p:nvSpPr>
        <p:spPr>
          <a:xfrm>
            <a:off x="80245" y="1509765"/>
            <a:ext cx="1906958" cy="191923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679"/>
            <a:ext cx="1850808" cy="2692084"/>
          </a:xfrm>
          <a:prstGeom prst="rect">
            <a:avLst/>
          </a:prstGeom>
        </p:spPr>
      </p:pic>
      <p:sp>
        <p:nvSpPr>
          <p:cNvPr id="14" name="Segnaposto contenuto 7">
            <a:extLst>
              <a:ext uri="{FF2B5EF4-FFF2-40B4-BE49-F238E27FC236}">
                <a16:creationId xmlns:a16="http://schemas.microsoft.com/office/drawing/2014/main" id="{FA548CFD-A027-4DE5-BD30-B27F9A968F9D}"/>
              </a:ext>
            </a:extLst>
          </p:cNvPr>
          <p:cNvSpPr txBox="1">
            <a:spLocks/>
          </p:cNvSpPr>
          <p:nvPr/>
        </p:nvSpPr>
        <p:spPr>
          <a:xfrm>
            <a:off x="4835951" y="1707185"/>
            <a:ext cx="3054699" cy="27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tabLst>
                <a:tab pos="1778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tabLst>
                <a:tab pos="1778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000" b="1" i="1" dirty="0">
                <a:solidFill>
                  <a:srgbClr val="002060"/>
                </a:solidFill>
                <a:latin typeface="Gill Sans MT" panose="020B0502020104020203" pitchFamily="34" charset="0"/>
              </a:rPr>
              <a:t>Obiettivi</a:t>
            </a:r>
            <a:endParaRPr lang="it-IT" sz="2000" i="1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it-IT" sz="2000" b="1" i="1" dirty="0">
              <a:solidFill>
                <a:srgbClr val="002060"/>
              </a:solidFill>
              <a:latin typeface="Gill Sans MT" panose="020B05020201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9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314700" y="1424791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C24A-A76C-4462-96E0-4D1C7F431191}" type="slidenum">
              <a:rPr lang="it-IT" altLang="it-IT" smtClean="0"/>
              <a:pPr>
                <a:defRPr/>
              </a:pPr>
              <a:t>18</a:t>
            </a:fld>
            <a:endParaRPr lang="it-IT" altLang="it-IT" dirty="0"/>
          </a:p>
        </p:txBody>
      </p:sp>
      <p:sp>
        <p:nvSpPr>
          <p:cNvPr id="13" name="Segnaposto contenuto 7"/>
          <p:cNvSpPr txBox="1">
            <a:spLocks/>
          </p:cNvSpPr>
          <p:nvPr/>
        </p:nvSpPr>
        <p:spPr>
          <a:xfrm>
            <a:off x="4572000" y="2465475"/>
            <a:ext cx="3054699" cy="27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tabLst>
                <a:tab pos="1778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tabLst>
                <a:tab pos="1778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000" b="1" i="1" dirty="0">
                <a:solidFill>
                  <a:srgbClr val="002060"/>
                </a:solidFill>
                <a:latin typeface="Gill Sans MT" panose="020B0502020104020203" pitchFamily="34" charset="0"/>
              </a:rPr>
              <a:t>Obiettivi</a:t>
            </a:r>
            <a:endParaRPr lang="it-IT" sz="2000" i="1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it-IT" sz="2000" b="1" i="1" dirty="0">
              <a:solidFill>
                <a:srgbClr val="002060"/>
              </a:solidFill>
              <a:latin typeface="Gill Sans MT" panose="020B05020201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2230524" y="2823881"/>
            <a:ext cx="6310263" cy="1052708"/>
          </a:xfrm>
          <a:prstGeom prst="roundRect">
            <a:avLst/>
          </a:prstGeom>
          <a:solidFill>
            <a:srgbClr val="FF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Promuovere gli </a:t>
            </a:r>
            <a:r>
              <a:rPr lang="it-IT" sz="2000" b="1" dirty="0">
                <a:solidFill>
                  <a:srgbClr val="009900"/>
                </a:solidFill>
                <a:latin typeface="Gill Sans MT" panose="020B0502020104020203" pitchFamily="34" charset="0"/>
              </a:rPr>
              <a:t>acquisti verdi </a:t>
            </a: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negli Enti e Agenzie regionali e negli Enti Locali per le categorie merceologiche che verranno individuate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2230524" y="4005642"/>
            <a:ext cx="6310263" cy="1032205"/>
          </a:xfrm>
          <a:prstGeom prst="roundRect">
            <a:avLst/>
          </a:prstGeom>
          <a:solidFill>
            <a:srgbClr val="FF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Predisposizione e adozione di un </a:t>
            </a:r>
            <a:r>
              <a:rPr lang="it-IT" sz="2000" b="1" dirty="0">
                <a:solidFill>
                  <a:srgbClr val="009900"/>
                </a:solidFill>
                <a:latin typeface="Gill Sans MT" panose="020B0502020104020203" pitchFamily="34" charset="0"/>
              </a:rPr>
              <a:t>logo regionale </a:t>
            </a: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per contraddistinguere gli acquisti verdi</a:t>
            </a:r>
          </a:p>
        </p:txBody>
      </p:sp>
      <p:sp>
        <p:nvSpPr>
          <p:cNvPr id="9" name="Rettangolo 8"/>
          <p:cNvSpPr/>
          <p:nvPr/>
        </p:nvSpPr>
        <p:spPr>
          <a:xfrm>
            <a:off x="-20098" y="914518"/>
            <a:ext cx="9164098" cy="553998"/>
          </a:xfrm>
          <a:prstGeom prst="rect">
            <a:avLst/>
          </a:prstGeom>
          <a:solidFill>
            <a:srgbClr val="99CC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720"/>
              </a:spcBef>
              <a:spcAft>
                <a:spcPts val="720"/>
              </a:spcAft>
            </a:pPr>
            <a:r>
              <a:rPr lang="it-IT" sz="3000" b="1" dirty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Il GPP PAR Il Piano della Regione Lazio  </a:t>
            </a:r>
            <a:r>
              <a:rPr lang="it-IT" sz="1200" dirty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(5/7)</a:t>
            </a:r>
            <a:endParaRPr lang="it-IT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Ovale 9"/>
          <p:cNvSpPr/>
          <p:nvPr/>
        </p:nvSpPr>
        <p:spPr>
          <a:xfrm>
            <a:off x="100969" y="1592659"/>
            <a:ext cx="1906958" cy="191923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679"/>
            <a:ext cx="1850808" cy="26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7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314700" y="1424791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C24A-A76C-4462-96E0-4D1C7F431191}" type="slidenum">
              <a:rPr lang="it-IT" altLang="it-IT" smtClean="0"/>
              <a:pPr>
                <a:defRPr/>
              </a:pPr>
              <a:t>19</a:t>
            </a:fld>
            <a:endParaRPr lang="it-IT" altLang="it-IT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2235189" y="1862995"/>
            <a:ext cx="6472642" cy="850446"/>
          </a:xfrm>
          <a:prstGeom prst="roundRect">
            <a:avLst/>
          </a:prstGeom>
          <a:solidFill>
            <a:srgbClr val="FF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L’aumento della raccolta differenziata interna alla Regione e introduzione di pratiche di recupero di prodotti invenduti ma ancora utilizzabili (vedi </a:t>
            </a:r>
            <a:r>
              <a:rPr lang="it-IT" sz="2000" b="1" dirty="0">
                <a:solidFill>
                  <a:srgbClr val="009900"/>
                </a:solidFill>
                <a:latin typeface="Gill Sans MT" panose="020B0502020104020203" pitchFamily="34" charset="0"/>
              </a:rPr>
              <a:t>Lazio Green</a:t>
            </a: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)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2235189" y="2752016"/>
            <a:ext cx="6486600" cy="2091436"/>
          </a:xfrm>
          <a:prstGeom prst="roundRect">
            <a:avLst/>
          </a:prstGeom>
          <a:solidFill>
            <a:srgbClr val="FF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L’inserimento dei criteri ecologici nella normativa e nella programmazione regionale e obbligo dell’inserimento di criteri ambientali negli acquisti di beni e servizi attuati dagli Enti Locali con l’utilizzo di Fondi regionali e comunitari (vedi Documenti di supporto ai soggetti beneficiari nell’espletamento delle procedure per l’affidamento dei contratti nell’ambito della call "</a:t>
            </a:r>
            <a:r>
              <a:rPr lang="it-IT" sz="2200" b="1" dirty="0">
                <a:solidFill>
                  <a:srgbClr val="009900"/>
                </a:solidFill>
                <a:latin typeface="Gill Sans MT" panose="020B0502020104020203" pitchFamily="34" charset="0"/>
              </a:rPr>
              <a:t>energia sostenibile 2.0</a:t>
            </a: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") 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2235188" y="4901938"/>
            <a:ext cx="6477004" cy="1778802"/>
          </a:xfrm>
          <a:prstGeom prst="roundRect">
            <a:avLst/>
          </a:prstGeom>
          <a:solidFill>
            <a:srgbClr val="FF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La Ricerca ed adozione di buone pratiche nell’ambito delle procedure per la gestione degli “acquisti verdi” (vedi il progetto </a:t>
            </a:r>
            <a:r>
              <a:rPr lang="it-IT" b="1" dirty="0" err="1">
                <a:solidFill>
                  <a:srgbClr val="009900"/>
                </a:solidFill>
                <a:latin typeface="Gill Sans MT" panose="020B0502020104020203" pitchFamily="34" charset="0"/>
              </a:rPr>
              <a:t>GPPbest</a:t>
            </a:r>
            <a:r>
              <a:rPr lang="it-IT" b="1" dirty="0">
                <a:solidFill>
                  <a:srgbClr val="009900"/>
                </a:solidFill>
                <a:latin typeface="Gill Sans MT" panose="020B0502020104020203" pitchFamily="34" charset="0"/>
              </a:rPr>
              <a:t> </a:t>
            </a:r>
            <a:r>
              <a:rPr lang="it-IT" b="1" i="1" dirty="0">
                <a:solidFill>
                  <a:srgbClr val="009900"/>
                </a:solidFill>
                <a:latin typeface="Gill Sans MT" panose="020B0502020104020203" pitchFamily="34" charset="0"/>
              </a:rPr>
              <a:t>Best </a:t>
            </a:r>
            <a:r>
              <a:rPr lang="it-IT" b="1" i="1" dirty="0" err="1">
                <a:solidFill>
                  <a:srgbClr val="009900"/>
                </a:solidFill>
                <a:latin typeface="Gill Sans MT" panose="020B0502020104020203" pitchFamily="34" charset="0"/>
              </a:rPr>
              <a:t>practices</a:t>
            </a:r>
            <a:r>
              <a:rPr lang="it-IT" b="1" i="1" dirty="0">
                <a:solidFill>
                  <a:srgbClr val="009900"/>
                </a:solidFill>
                <a:latin typeface="Gill Sans MT" panose="020B0502020104020203" pitchFamily="34" charset="0"/>
              </a:rPr>
              <a:t> </a:t>
            </a:r>
            <a:r>
              <a:rPr lang="it-IT" b="1" i="1" dirty="0" err="1">
                <a:solidFill>
                  <a:srgbClr val="009900"/>
                </a:solidFill>
                <a:latin typeface="Gill Sans MT" panose="020B0502020104020203" pitchFamily="34" charset="0"/>
              </a:rPr>
              <a:t>exchange</a:t>
            </a:r>
            <a:r>
              <a:rPr lang="it-IT" b="1" i="1" dirty="0">
                <a:solidFill>
                  <a:srgbClr val="009900"/>
                </a:solidFill>
                <a:latin typeface="Gill Sans MT" panose="020B0502020104020203" pitchFamily="34" charset="0"/>
              </a:rPr>
              <a:t> and </a:t>
            </a:r>
            <a:r>
              <a:rPr lang="it-IT" b="1" i="1" dirty="0" err="1">
                <a:solidFill>
                  <a:srgbClr val="009900"/>
                </a:solidFill>
                <a:latin typeface="Gill Sans MT" panose="020B0502020104020203" pitchFamily="34" charset="0"/>
              </a:rPr>
              <a:t>strategic</a:t>
            </a:r>
            <a:r>
              <a:rPr lang="it-IT" b="1" i="1" dirty="0">
                <a:solidFill>
                  <a:srgbClr val="009900"/>
                </a:solidFill>
                <a:latin typeface="Gill Sans MT" panose="020B0502020104020203" pitchFamily="34" charset="0"/>
              </a:rPr>
              <a:t> </a:t>
            </a:r>
            <a:r>
              <a:rPr lang="it-IT" b="1" i="1" dirty="0" err="1">
                <a:solidFill>
                  <a:srgbClr val="009900"/>
                </a:solidFill>
                <a:latin typeface="Gill Sans MT" panose="020B0502020104020203" pitchFamily="34" charset="0"/>
              </a:rPr>
              <a:t>tools</a:t>
            </a:r>
            <a:r>
              <a:rPr lang="it-IT" b="1" i="1" dirty="0">
                <a:solidFill>
                  <a:srgbClr val="009900"/>
                </a:solidFill>
                <a:latin typeface="Gill Sans MT" panose="020B0502020104020203" pitchFamily="34" charset="0"/>
              </a:rPr>
              <a:t> for GPP - Scambio delle migliori pratiche e strumenti strategici per il GPP</a:t>
            </a:r>
            <a:r>
              <a:rPr lang="it-IT" b="1" dirty="0">
                <a:solidFill>
                  <a:srgbClr val="009900"/>
                </a:solidFill>
                <a:latin typeface="Gill Sans MT" panose="020B0502020104020203" pitchFamily="34" charset="0"/>
              </a:rPr>
              <a:t> </a:t>
            </a: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finanziato dalla Commissione Europea nell’ambito del programma LIFE -Asse </a:t>
            </a:r>
            <a:r>
              <a:rPr lang="it-IT" dirty="0" err="1">
                <a:solidFill>
                  <a:srgbClr val="002060"/>
                </a:solidFill>
                <a:latin typeface="Gill Sans MT" panose="020B0502020104020203" pitchFamily="34" charset="0"/>
              </a:rPr>
              <a:t>Governance</a:t>
            </a: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 Ambientale e Informazione) 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-20098" y="930696"/>
            <a:ext cx="9164098" cy="553998"/>
          </a:xfrm>
          <a:prstGeom prst="rect">
            <a:avLst/>
          </a:prstGeom>
          <a:solidFill>
            <a:srgbClr val="99CC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720"/>
              </a:spcBef>
              <a:spcAft>
                <a:spcPts val="720"/>
              </a:spcAft>
            </a:pPr>
            <a:r>
              <a:rPr lang="it-IT" sz="3000" b="1" dirty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Il GPP PAR Il Piano della Regione Lazio  </a:t>
            </a:r>
            <a:r>
              <a:rPr lang="it-IT" sz="1200" dirty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(6/7)</a:t>
            </a:r>
            <a:endParaRPr lang="it-IT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70213" y="1578949"/>
            <a:ext cx="1906958" cy="191923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679"/>
            <a:ext cx="1850808" cy="2692084"/>
          </a:xfrm>
          <a:prstGeom prst="rect">
            <a:avLst/>
          </a:prstGeom>
        </p:spPr>
      </p:pic>
      <p:sp>
        <p:nvSpPr>
          <p:cNvPr id="17" name="Segnaposto contenuto 7">
            <a:extLst>
              <a:ext uri="{FF2B5EF4-FFF2-40B4-BE49-F238E27FC236}">
                <a16:creationId xmlns:a16="http://schemas.microsoft.com/office/drawing/2014/main" id="{03E3308B-96B6-48EF-8350-9406B5F82FAC}"/>
              </a:ext>
            </a:extLst>
          </p:cNvPr>
          <p:cNvSpPr txBox="1">
            <a:spLocks/>
          </p:cNvSpPr>
          <p:nvPr/>
        </p:nvSpPr>
        <p:spPr>
          <a:xfrm>
            <a:off x="4572000" y="1658321"/>
            <a:ext cx="3054699" cy="27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tabLst>
                <a:tab pos="1778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tabLst>
                <a:tab pos="1778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000" b="1" i="1" dirty="0">
                <a:solidFill>
                  <a:srgbClr val="002060"/>
                </a:solidFill>
                <a:latin typeface="Gill Sans MT" panose="020B0502020104020203" pitchFamily="34" charset="0"/>
              </a:rPr>
              <a:t>Obiettivi</a:t>
            </a:r>
            <a:endParaRPr lang="it-IT" sz="2000" i="1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it-IT" sz="2000" b="1" i="1" dirty="0">
              <a:solidFill>
                <a:srgbClr val="002060"/>
              </a:solidFill>
              <a:latin typeface="Gill Sans MT" panose="020B05020201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49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314700" y="1424791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0" y="901571"/>
            <a:ext cx="9144000" cy="523220"/>
          </a:xfrm>
          <a:prstGeom prst="rect">
            <a:avLst/>
          </a:prstGeom>
          <a:solidFill>
            <a:srgbClr val="99CC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720"/>
              </a:spcBef>
              <a:spcAft>
                <a:spcPts val="720"/>
              </a:spcAft>
            </a:pPr>
            <a:r>
              <a:rPr lang="it-IT" sz="2800" b="1" dirty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Che cos’è il GPP</a:t>
            </a:r>
            <a:endParaRPr lang="it-IT" sz="2800" dirty="0">
              <a:solidFill>
                <a:schemeClr val="bg1"/>
              </a:solidFill>
              <a:effectLst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122609" y="1311870"/>
            <a:ext cx="1866965" cy="186696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C24A-A76C-4462-96E0-4D1C7F431191}" type="slidenum">
              <a:rPr lang="it-IT" altLang="it-IT" smtClean="0"/>
              <a:pPr>
                <a:defRPr/>
              </a:pPr>
              <a:t>2</a:t>
            </a:fld>
            <a:endParaRPr lang="it-IT" altLang="it-IT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2439885" y="1693322"/>
            <a:ext cx="6208133" cy="2127825"/>
          </a:xfrm>
          <a:prstGeom prst="round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b="1" dirty="0">
                <a:solidFill>
                  <a:srgbClr val="009900"/>
                </a:solidFill>
                <a:latin typeface="Gill Sans MT" panose="020B0502020104020203" pitchFamily="34" charset="0"/>
              </a:rPr>
              <a:t>Green Public Procurement</a:t>
            </a: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, </a:t>
            </a:r>
            <a:r>
              <a:rPr lang="it-IT" i="1" dirty="0">
                <a:solidFill>
                  <a:srgbClr val="002060"/>
                </a:solidFill>
                <a:latin typeface="Gill Sans MT" panose="020B0502020104020203" pitchFamily="34" charset="0"/>
              </a:rPr>
              <a:t>Acquisti Verdi nella Pubblica Amministrazione </a:t>
            </a: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è l’approccio in base al quale le PA integrano i Criteri Ambientali Minimi (CAM) in tutte le fasi del processo di acquisto per  la diffusione e lo sviluppo di  tecnologie e prodotti che presentano il minore impatto possibile sull’ambiente lungo il loro intero ciclo di vita  - Life </a:t>
            </a:r>
            <a:r>
              <a:rPr lang="it-IT" dirty="0" err="1">
                <a:solidFill>
                  <a:srgbClr val="002060"/>
                </a:solidFill>
                <a:latin typeface="Gill Sans MT" panose="020B0502020104020203" pitchFamily="34" charset="0"/>
              </a:rPr>
              <a:t>Cycle</a:t>
            </a: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 Assessment </a:t>
            </a:r>
            <a:r>
              <a:rPr lang="it-IT" b="1" dirty="0">
                <a:solidFill>
                  <a:srgbClr val="009900"/>
                </a:solidFill>
                <a:latin typeface="Gill Sans MT" panose="020B0502020104020203" pitchFamily="34" charset="0"/>
              </a:rPr>
              <a:t>LCA </a:t>
            </a:r>
            <a:endParaRPr lang="it-IT" dirty="0">
              <a:solidFill>
                <a:srgbClr val="009900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2452206" y="3923950"/>
            <a:ext cx="6208133" cy="1509259"/>
          </a:xfrm>
          <a:prstGeom prst="round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b="1" dirty="0">
                <a:solidFill>
                  <a:srgbClr val="009900"/>
                </a:solidFill>
                <a:latin typeface="Gill Sans MT" panose="020B0502020104020203" pitchFamily="34" charset="0"/>
              </a:rPr>
              <a:t>LCA</a:t>
            </a: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 indica l’impatto ambientale di un prodotto/attività /processo nelle diverse fasi del ciclo di vita, attraverso la quantificazione delle risorse utilizzate: energia, acqua, materie prime, </a:t>
            </a:r>
            <a:r>
              <a:rPr lang="it-IT" dirty="0" err="1">
                <a:solidFill>
                  <a:srgbClr val="002060"/>
                </a:solidFill>
                <a:latin typeface="Gill Sans MT" panose="020B0502020104020203" pitchFamily="34" charset="0"/>
              </a:rPr>
              <a:t>etc</a:t>
            </a:r>
            <a:endParaRPr lang="it-IT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2452206" y="5571234"/>
            <a:ext cx="6208134" cy="770389"/>
          </a:xfrm>
          <a:prstGeom prst="round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rgbClr val="002060"/>
                </a:solidFill>
                <a:latin typeface="Gill Sans MT" panose="020B0502020104020203" pitchFamily="34" charset="0"/>
              </a:rPr>
              <a:t>L’obiettivo è l’uso efficiente delle risorse e la promozione della Economia Circolare.</a:t>
            </a:r>
            <a:endParaRPr lang="it-IT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679"/>
            <a:ext cx="1850808" cy="26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6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314700" y="1424791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C24A-A76C-4462-96E0-4D1C7F431191}" type="slidenum">
              <a:rPr lang="it-IT" altLang="it-IT" smtClean="0"/>
              <a:pPr>
                <a:defRPr/>
              </a:pPr>
              <a:t>20</a:t>
            </a:fld>
            <a:endParaRPr lang="it-IT" altLang="it-IT" dirty="0"/>
          </a:p>
        </p:txBody>
      </p:sp>
      <p:sp>
        <p:nvSpPr>
          <p:cNvPr id="12" name="Segnaposto contenuto 7"/>
          <p:cNvSpPr txBox="1">
            <a:spLocks/>
          </p:cNvSpPr>
          <p:nvPr/>
        </p:nvSpPr>
        <p:spPr>
          <a:xfrm>
            <a:off x="2081195" y="1015361"/>
            <a:ext cx="6768673" cy="1656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tabLst>
                <a:tab pos="1778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tabLst>
                <a:tab pos="1778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600" dirty="0">
                <a:solidFill>
                  <a:srgbClr val="002060"/>
                </a:solidFill>
                <a:latin typeface="Gill Sans MT" panose="020B0502020104020203" pitchFamily="34" charset="0"/>
              </a:rPr>
              <a:t>Il Presidente Zingaretti ha presentato nel 2019 un programma di Iniziative che fanno parte di una grande strategia per la sostenibilità. Tra queste una serie di azioni relative al il GPP: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-20098" y="896144"/>
            <a:ext cx="9164098" cy="553998"/>
          </a:xfrm>
          <a:prstGeom prst="rect">
            <a:avLst/>
          </a:prstGeom>
          <a:solidFill>
            <a:srgbClr val="99CC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720"/>
              </a:spcBef>
              <a:spcAft>
                <a:spcPts val="720"/>
              </a:spcAft>
            </a:pPr>
            <a:r>
              <a:rPr lang="it-IT" sz="3000" b="1" dirty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Il GPP PAR e Lazio Green </a:t>
            </a:r>
            <a:r>
              <a:rPr lang="it-IT" sz="1200" dirty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(7/7)</a:t>
            </a:r>
            <a:endParaRPr lang="it-IT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16" name="Ovale 15"/>
          <p:cNvSpPr/>
          <p:nvPr/>
        </p:nvSpPr>
        <p:spPr>
          <a:xfrm>
            <a:off x="27347" y="1509765"/>
            <a:ext cx="1906958" cy="191923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679"/>
            <a:ext cx="1850808" cy="2692084"/>
          </a:xfrm>
          <a:prstGeom prst="rect">
            <a:avLst/>
          </a:prstGeom>
        </p:spPr>
      </p:pic>
      <p:sp>
        <p:nvSpPr>
          <p:cNvPr id="14" name="Rettangolo arrotondato 13"/>
          <p:cNvSpPr/>
          <p:nvPr/>
        </p:nvSpPr>
        <p:spPr>
          <a:xfrm>
            <a:off x="1945542" y="2219518"/>
            <a:ext cx="7039980" cy="4460246"/>
          </a:xfrm>
          <a:prstGeom prst="roundRect">
            <a:avLst/>
          </a:prstGeom>
          <a:solidFill>
            <a:srgbClr val="FF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rgbClr val="002060"/>
                </a:solidFill>
                <a:latin typeface="Gill Sans MT" panose="020B0502020104020203" pitchFamily="34" charset="0"/>
              </a:rPr>
              <a:t>&gt;</a:t>
            </a:r>
            <a:r>
              <a:rPr lang="it-IT" sz="1400" b="1" dirty="0" err="1">
                <a:solidFill>
                  <a:srgbClr val="002060"/>
                </a:solidFill>
                <a:latin typeface="Gill Sans MT" panose="020B0502020104020203" pitchFamily="34" charset="0"/>
              </a:rPr>
              <a:t>plastic</a:t>
            </a:r>
            <a:r>
              <a:rPr lang="it-IT" sz="1400" b="1" dirty="0">
                <a:solidFill>
                  <a:srgbClr val="002060"/>
                </a:solidFill>
                <a:latin typeface="Gill Sans MT" panose="020B0502020104020203" pitchFamily="34" charset="0"/>
              </a:rPr>
              <a:t> free </a:t>
            </a:r>
            <a:r>
              <a:rPr lang="it-IT" sz="1400" dirty="0">
                <a:solidFill>
                  <a:srgbClr val="002060"/>
                </a:solidFill>
                <a:latin typeface="Gill Sans MT" panose="020B0502020104020203" pitchFamily="34" charset="0"/>
              </a:rPr>
              <a:t>negli ospedali: sostituzione dei piatti di plastica monouso con piatti di ceramica (risparmio di  250 tonnellate annue di plastica monouso);</a:t>
            </a:r>
          </a:p>
          <a:p>
            <a:r>
              <a:rPr lang="it-IT" sz="1400" dirty="0">
                <a:solidFill>
                  <a:srgbClr val="002060"/>
                </a:solidFill>
                <a:latin typeface="Gill Sans MT" panose="020B0502020104020203" pitchFamily="34" charset="0"/>
              </a:rPr>
              <a:t>&gt;</a:t>
            </a:r>
            <a:r>
              <a:rPr lang="it-IT" sz="1400" b="1" dirty="0">
                <a:solidFill>
                  <a:srgbClr val="002060"/>
                </a:solidFill>
                <a:latin typeface="Gill Sans MT" panose="020B0502020104020203" pitchFamily="34" charset="0"/>
              </a:rPr>
              <a:t>asfalto green</a:t>
            </a:r>
            <a:r>
              <a:rPr lang="it-IT" sz="1400" dirty="0">
                <a:solidFill>
                  <a:srgbClr val="002060"/>
                </a:solidFill>
                <a:latin typeface="Gill Sans MT" panose="020B0502020104020203" pitchFamily="34" charset="0"/>
              </a:rPr>
              <a:t>: derivante da riciclo di materiali; l’obiettivo è realizzare in questo modo oltre 6 milioni di metri quadrati di strade green;</a:t>
            </a:r>
          </a:p>
          <a:p>
            <a:r>
              <a:rPr lang="it-IT" sz="1400" dirty="0">
                <a:solidFill>
                  <a:srgbClr val="002060"/>
                </a:solidFill>
                <a:latin typeface="Gill Sans MT" panose="020B0502020104020203" pitchFamily="34" charset="0"/>
              </a:rPr>
              <a:t>&gt;utilizzo di </a:t>
            </a:r>
            <a:r>
              <a:rPr lang="it-IT" sz="1400" b="1" dirty="0">
                <a:solidFill>
                  <a:srgbClr val="002060"/>
                </a:solidFill>
                <a:latin typeface="Gill Sans MT" panose="020B0502020104020203" pitchFamily="34" charset="0"/>
              </a:rPr>
              <a:t>toner rigenerati</a:t>
            </a:r>
            <a:r>
              <a:rPr lang="it-IT" sz="1400" dirty="0">
                <a:solidFill>
                  <a:srgbClr val="002060"/>
                </a:solidFill>
                <a:latin typeface="Gill Sans MT" panose="020B0502020104020203" pitchFamily="34" charset="0"/>
              </a:rPr>
              <a:t>, conformi al rispetto dei Criteri ambientali minimi (CAM), ove possibile, per gli uffici regionali</a:t>
            </a:r>
          </a:p>
          <a:p>
            <a:r>
              <a:rPr lang="it-IT" sz="1400" dirty="0">
                <a:solidFill>
                  <a:srgbClr val="002060"/>
                </a:solidFill>
                <a:latin typeface="Gill Sans MT" panose="020B0502020104020203" pitchFamily="34" charset="0"/>
              </a:rPr>
              <a:t>&gt; fornitura di </a:t>
            </a:r>
            <a:r>
              <a:rPr lang="it-IT" sz="1400" b="1" dirty="0">
                <a:solidFill>
                  <a:srgbClr val="002060"/>
                </a:solidFill>
                <a:latin typeface="Gill Sans MT" panose="020B0502020104020203" pitchFamily="34" charset="0"/>
              </a:rPr>
              <a:t>carta in fibre vergini o miste</a:t>
            </a:r>
            <a:r>
              <a:rPr lang="it-IT" sz="1400" dirty="0">
                <a:solidFill>
                  <a:srgbClr val="002060"/>
                </a:solidFill>
                <a:latin typeface="Gill Sans MT" panose="020B0502020104020203" pitchFamily="34" charset="0"/>
              </a:rPr>
              <a:t>, conforme ai CAM , per gli uffici regionali</a:t>
            </a:r>
          </a:p>
          <a:p>
            <a:r>
              <a:rPr lang="it-IT" sz="1400" dirty="0">
                <a:solidFill>
                  <a:srgbClr val="002060"/>
                </a:solidFill>
                <a:latin typeface="Gill Sans MT" panose="020B0502020104020203" pitchFamily="34" charset="0"/>
              </a:rPr>
              <a:t>&gt; fornitura di mobili e arredi a ridotto impatto ambientale, conformi ai CAM, per gli uffici regionali</a:t>
            </a:r>
          </a:p>
          <a:p>
            <a:r>
              <a:rPr lang="it-IT" sz="1400" dirty="0">
                <a:solidFill>
                  <a:srgbClr val="002060"/>
                </a:solidFill>
                <a:latin typeface="Gill Sans MT" panose="020B0502020104020203" pitchFamily="34" charset="0"/>
              </a:rPr>
              <a:t>&gt; utilizzo di </a:t>
            </a:r>
            <a:r>
              <a:rPr lang="it-IT" sz="1400" b="1" dirty="0">
                <a:solidFill>
                  <a:srgbClr val="002060"/>
                </a:solidFill>
                <a:latin typeface="Gill Sans MT" panose="020B0502020104020203" pitchFamily="34" charset="0"/>
              </a:rPr>
              <a:t>detergenti dotati di etichetta </a:t>
            </a:r>
            <a:r>
              <a:rPr lang="it-IT" sz="1400" b="1" dirty="0" err="1">
                <a:solidFill>
                  <a:srgbClr val="002060"/>
                </a:solidFill>
                <a:latin typeface="Gill Sans MT" panose="020B0502020104020203" pitchFamily="34" charset="0"/>
              </a:rPr>
              <a:t>Ecolabel</a:t>
            </a:r>
            <a:r>
              <a:rPr lang="it-IT" sz="1400" dirty="0">
                <a:solidFill>
                  <a:srgbClr val="002060"/>
                </a:solidFill>
                <a:latin typeface="Gill Sans MT" panose="020B0502020104020203" pitchFamily="34" charset="0"/>
              </a:rPr>
              <a:t>, per gli uffici regionali e per le Aziende sanitarie</a:t>
            </a:r>
          </a:p>
          <a:p>
            <a:r>
              <a:rPr lang="it-IT" sz="1400" dirty="0">
                <a:solidFill>
                  <a:srgbClr val="002060"/>
                </a:solidFill>
                <a:latin typeface="Gill Sans MT" panose="020B0502020104020203" pitchFamily="34" charset="0"/>
              </a:rPr>
              <a:t>&gt; utilizzo di </a:t>
            </a:r>
            <a:r>
              <a:rPr lang="it-IT" sz="1400" b="1" dirty="0">
                <a:solidFill>
                  <a:srgbClr val="002060"/>
                </a:solidFill>
                <a:latin typeface="Gill Sans MT" panose="020B0502020104020203" pitchFamily="34" charset="0"/>
              </a:rPr>
              <a:t>mezzi di trasporto Euro 6, elettrici o ibridi</a:t>
            </a:r>
            <a:r>
              <a:rPr lang="it-IT" sz="1400" dirty="0">
                <a:solidFill>
                  <a:srgbClr val="002060"/>
                </a:solidFill>
                <a:latin typeface="Gill Sans MT" panose="020B0502020104020203" pitchFamily="34" charset="0"/>
              </a:rPr>
              <a:t>, per gli uffici regionali e per le Aziende sanitarie</a:t>
            </a:r>
          </a:p>
          <a:p>
            <a:r>
              <a:rPr lang="it-IT" sz="1400" dirty="0">
                <a:solidFill>
                  <a:srgbClr val="002060"/>
                </a:solidFill>
                <a:latin typeface="Gill Sans MT" panose="020B0502020104020203" pitchFamily="34" charset="0"/>
              </a:rPr>
              <a:t>&gt; prodotti per </a:t>
            </a:r>
            <a:r>
              <a:rPr lang="it-IT" sz="1400" b="1" dirty="0">
                <a:solidFill>
                  <a:srgbClr val="002060"/>
                </a:solidFill>
                <a:latin typeface="Gill Sans MT" panose="020B0502020104020203" pitchFamily="34" charset="0"/>
              </a:rPr>
              <a:t>attività di disinfestazione/derattizzazione non nocivi </a:t>
            </a:r>
            <a:r>
              <a:rPr lang="it-IT" sz="1400" dirty="0">
                <a:solidFill>
                  <a:srgbClr val="002060"/>
                </a:solidFill>
                <a:latin typeface="Gill Sans MT" panose="020B0502020104020203" pitchFamily="34" charset="0"/>
              </a:rPr>
              <a:t>verso altri organismi e l’ambiente, per le Aziende sanitarie</a:t>
            </a:r>
          </a:p>
          <a:p>
            <a:r>
              <a:rPr lang="it-IT" sz="1400" dirty="0">
                <a:solidFill>
                  <a:srgbClr val="002060"/>
                </a:solidFill>
                <a:latin typeface="Gill Sans MT" panose="020B0502020104020203" pitchFamily="34" charset="0"/>
              </a:rPr>
              <a:t>&gt; </a:t>
            </a:r>
            <a:r>
              <a:rPr lang="it-IT" sz="1400" b="1" dirty="0">
                <a:solidFill>
                  <a:srgbClr val="002060"/>
                </a:solidFill>
                <a:latin typeface="Gill Sans MT" panose="020B0502020104020203" pitchFamily="34" charset="0"/>
              </a:rPr>
              <a:t>rimozione degli imballaggi e progressiva eliminazione della plastica monouso </a:t>
            </a:r>
            <a:r>
              <a:rPr lang="it-IT" sz="1400" dirty="0">
                <a:solidFill>
                  <a:srgbClr val="002060"/>
                </a:solidFill>
                <a:latin typeface="Gill Sans MT" panose="020B0502020104020203" pitchFamily="34" charset="0"/>
              </a:rPr>
              <a:t>negli uffici e nelle aziende regionali</a:t>
            </a:r>
          </a:p>
        </p:txBody>
      </p:sp>
    </p:spTree>
    <p:extLst>
      <p:ext uri="{BB962C8B-B14F-4D97-AF65-F5344CB8AC3E}">
        <p14:creationId xmlns:p14="http://schemas.microsoft.com/office/powerpoint/2010/main" val="85906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314700" y="1424791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0" y="887880"/>
            <a:ext cx="9133455" cy="553998"/>
          </a:xfrm>
          <a:prstGeom prst="rect">
            <a:avLst/>
          </a:prstGeom>
          <a:solidFill>
            <a:srgbClr val="99CC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720"/>
              </a:spcBef>
              <a:spcAft>
                <a:spcPts val="72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Gli </a:t>
            </a:r>
            <a:r>
              <a:rPr lang="it-IT" sz="3000" b="1" dirty="0">
                <a:solidFill>
                  <a:schemeClr val="bg1"/>
                </a:solidFill>
                <a:latin typeface="Gill Sans MT" panose="020B0502020104020203" pitchFamily="34" charset="0"/>
              </a:rPr>
              <a:t>ultimi aggiornamenti normativi</a:t>
            </a:r>
            <a:endParaRPr lang="it-IT" sz="3000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C24A-A76C-4462-96E0-4D1C7F431191}" type="slidenum">
              <a:rPr lang="it-IT" altLang="it-IT" smtClean="0"/>
              <a:pPr>
                <a:defRPr/>
              </a:pPr>
              <a:t>21</a:t>
            </a:fld>
            <a:endParaRPr lang="it-IT" altLang="it-IT" dirty="0"/>
          </a:p>
        </p:txBody>
      </p:sp>
      <p:sp>
        <p:nvSpPr>
          <p:cNvPr id="10" name="Ovale 9"/>
          <p:cNvSpPr/>
          <p:nvPr/>
        </p:nvSpPr>
        <p:spPr>
          <a:xfrm>
            <a:off x="96912" y="1528868"/>
            <a:ext cx="1888593" cy="188859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679"/>
            <a:ext cx="1850808" cy="2692084"/>
          </a:xfrm>
          <a:prstGeom prst="rect">
            <a:avLst/>
          </a:prstGeom>
        </p:spPr>
      </p:pic>
      <p:sp>
        <p:nvSpPr>
          <p:cNvPr id="9" name="Rettangolo arrotondato 13">
            <a:extLst>
              <a:ext uri="{FF2B5EF4-FFF2-40B4-BE49-F238E27FC236}">
                <a16:creationId xmlns:a16="http://schemas.microsoft.com/office/drawing/2014/main" id="{03918DDE-C385-4148-9F08-2F3ACD1E8DD5}"/>
              </a:ext>
            </a:extLst>
          </p:cNvPr>
          <p:cNvSpPr/>
          <p:nvPr/>
        </p:nvSpPr>
        <p:spPr>
          <a:xfrm>
            <a:off x="2052080" y="1623971"/>
            <a:ext cx="6843828" cy="4991648"/>
          </a:xfrm>
          <a:prstGeom prst="roundRect">
            <a:avLst/>
          </a:prstGeom>
          <a:solidFill>
            <a:srgbClr val="FF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i="1" dirty="0">
                <a:solidFill>
                  <a:srgbClr val="002060"/>
                </a:solidFill>
              </a:rPr>
              <a:t>D.Lgs 19 maggio 2020, n. 34 cd “Rilancio</a:t>
            </a:r>
            <a:r>
              <a:rPr lang="it-IT" sz="2000" b="1" dirty="0">
                <a:solidFill>
                  <a:srgbClr val="002060"/>
                </a:solidFill>
              </a:rPr>
              <a:t>” </a:t>
            </a:r>
            <a:r>
              <a:rPr lang="it-IT" sz="2000" dirty="0">
                <a:solidFill>
                  <a:srgbClr val="002060"/>
                </a:solidFill>
              </a:rPr>
              <a:t>convertito con Legge 17 luglio 2020 n. 77  </a:t>
            </a:r>
            <a:r>
              <a:rPr lang="it-IT" sz="2000" b="1" dirty="0">
                <a:solidFill>
                  <a:srgbClr val="002060"/>
                </a:solidFill>
              </a:rPr>
              <a:t>Art. 119 Incentivi per l'efficienza energetica, sisma bonus, fotovoltaico e colonnine di ricarica di veicoli elettrici. </a:t>
            </a:r>
          </a:p>
          <a:p>
            <a:endParaRPr lang="it-IT" sz="2000" dirty="0">
              <a:solidFill>
                <a:srgbClr val="002060"/>
              </a:solidFill>
            </a:endParaRPr>
          </a:p>
          <a:p>
            <a:r>
              <a:rPr lang="it-IT" sz="2000" b="1" i="1" dirty="0">
                <a:solidFill>
                  <a:srgbClr val="002060"/>
                </a:solidFill>
              </a:rPr>
              <a:t>D.L. 16 luglio 2020, n. 76 cd “Decreto Semplificazioni”, </a:t>
            </a:r>
            <a:r>
              <a:rPr lang="it-IT" sz="2000" dirty="0">
                <a:solidFill>
                  <a:srgbClr val="002060"/>
                </a:solidFill>
              </a:rPr>
              <a:t>convertito con Legge 11 settembre 2020 n. 120 (modifica il </a:t>
            </a:r>
            <a:r>
              <a:rPr lang="it-IT" sz="2000" b="1" dirty="0">
                <a:solidFill>
                  <a:srgbClr val="002060"/>
                </a:solidFill>
              </a:rPr>
              <a:t>D.Lgs n. 50/2016).</a:t>
            </a:r>
          </a:p>
          <a:p>
            <a:r>
              <a:rPr lang="it-IT" sz="2000" b="1" dirty="0">
                <a:solidFill>
                  <a:srgbClr val="002060"/>
                </a:solidFill>
              </a:rPr>
              <a:t> </a:t>
            </a:r>
          </a:p>
          <a:p>
            <a:r>
              <a:rPr lang="it-IT" sz="2000" b="1" i="1" dirty="0">
                <a:solidFill>
                  <a:srgbClr val="002060"/>
                </a:solidFill>
              </a:rPr>
              <a:t>Piano Nazionale di Ripresa e Resilienza </a:t>
            </a:r>
          </a:p>
          <a:p>
            <a:endParaRPr lang="it-IT" sz="2000" b="1" i="1" dirty="0">
              <a:solidFill>
                <a:srgbClr val="002060"/>
              </a:solidFill>
            </a:endParaRPr>
          </a:p>
          <a:p>
            <a:r>
              <a:rPr lang="it-IT" sz="2000" b="1" i="1" dirty="0">
                <a:solidFill>
                  <a:srgbClr val="002060"/>
                </a:solidFill>
              </a:rPr>
              <a:t>Ruolo rilevante dei CAM </a:t>
            </a:r>
            <a:endParaRPr lang="it-IT" sz="2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9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314700" y="1424791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0" y="887880"/>
            <a:ext cx="9133455" cy="553998"/>
          </a:xfrm>
          <a:prstGeom prst="rect">
            <a:avLst/>
          </a:prstGeom>
          <a:solidFill>
            <a:srgbClr val="99CC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720"/>
              </a:spcBef>
              <a:spcAft>
                <a:spcPts val="720"/>
              </a:spcAft>
            </a:pPr>
            <a:r>
              <a:rPr lang="it-IT" sz="3000" b="1" dirty="0">
                <a:solidFill>
                  <a:schemeClr val="bg1"/>
                </a:solidFill>
                <a:latin typeface="Gill Sans MT" panose="020B0502020104020203" pitchFamily="34" charset="0"/>
              </a:rPr>
              <a:t>Il supporto tecnico alle autorità locali</a:t>
            </a:r>
            <a:endParaRPr lang="it-IT" sz="3000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C24A-A76C-4462-96E0-4D1C7F431191}" type="slidenum">
              <a:rPr lang="it-IT" altLang="it-IT" smtClean="0"/>
              <a:pPr>
                <a:defRPr/>
              </a:pPr>
              <a:t>22</a:t>
            </a:fld>
            <a:endParaRPr lang="it-IT" altLang="it-IT" dirty="0"/>
          </a:p>
        </p:txBody>
      </p:sp>
      <p:sp>
        <p:nvSpPr>
          <p:cNvPr id="10" name="Ovale 9"/>
          <p:cNvSpPr/>
          <p:nvPr/>
        </p:nvSpPr>
        <p:spPr>
          <a:xfrm>
            <a:off x="96912" y="1528868"/>
            <a:ext cx="1888593" cy="188859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679"/>
            <a:ext cx="1850808" cy="2692084"/>
          </a:xfrm>
          <a:prstGeom prst="rect">
            <a:avLst/>
          </a:prstGeom>
        </p:spPr>
      </p:pic>
      <p:sp>
        <p:nvSpPr>
          <p:cNvPr id="9" name="Rettangolo arrotondato 13">
            <a:extLst>
              <a:ext uri="{FF2B5EF4-FFF2-40B4-BE49-F238E27FC236}">
                <a16:creationId xmlns:a16="http://schemas.microsoft.com/office/drawing/2014/main" id="{200BA115-56AC-40D3-BA5F-BD100E83CF2A}"/>
              </a:ext>
            </a:extLst>
          </p:cNvPr>
          <p:cNvSpPr/>
          <p:nvPr/>
        </p:nvSpPr>
        <p:spPr>
          <a:xfrm>
            <a:off x="2088171" y="1729686"/>
            <a:ext cx="6820159" cy="4719985"/>
          </a:xfrm>
          <a:prstGeom prst="roundRect">
            <a:avLst/>
          </a:prstGeom>
          <a:solidFill>
            <a:srgbClr val="FF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rgbClr val="00206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___WRD_EMBED_SUB_44"/>
              </a:rPr>
              <a:t>Uno dei principali ostacoli alla costruzione di nuovi impianti di trattamento dei rifiuti è la </a:t>
            </a:r>
            <a:r>
              <a:rPr lang="it-IT" b="1" dirty="0">
                <a:solidFill>
                  <a:srgbClr val="00206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___WRD_EMBED_SUB_44"/>
              </a:rPr>
              <a:t>durata delle</a:t>
            </a:r>
            <a:r>
              <a:rPr lang="it-IT" b="1" dirty="0">
                <a:solidFill>
                  <a:srgbClr val="00206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solidFill>
                  <a:srgbClr val="00206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___WRD_EMBED_SUB_44"/>
              </a:rPr>
              <a:t>procedure di autorizzazione e delle gare d'appalto</a:t>
            </a:r>
            <a:r>
              <a:rPr lang="it-IT" dirty="0">
                <a:solidFill>
                  <a:srgbClr val="00206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___WRD_EMBED_SUB_44"/>
              </a:rPr>
              <a:t>. I ritardi sono spesso dovuti alla mancanza di</a:t>
            </a: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206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___WRD_EMBED_SUB_44"/>
              </a:rPr>
              <a:t>competenze tecniche e amministrative del personale di regioni, province e comuni.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rgbClr val="00206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___WRD_EMBED_SUB_44"/>
              </a:rPr>
              <a:t>Il Ministero per la</a:t>
            </a: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206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___WRD_EMBED_SUB_44"/>
              </a:rPr>
              <a:t>Transizione Ecologica, Ministero per lo Sviluppo Economico e altri assicureranno il supporto tecnico agli</a:t>
            </a: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206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___WRD_EMBED_SUB_44"/>
              </a:rPr>
              <a:t>Enti Locali (Regioni, Province, Comuni) attraverso società interne.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rgbClr val="00206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___WRD_EMBED_SUB_44"/>
              </a:rPr>
              <a:t>Inoltre, il MITE svilupperà uno specifico</a:t>
            </a: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solidFill>
                  <a:srgbClr val="00206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___WRD_EMBED_SUB_44"/>
              </a:rPr>
              <a:t>piano d'azione </a:t>
            </a:r>
            <a:r>
              <a:rPr lang="it-IT" dirty="0">
                <a:solidFill>
                  <a:srgbClr val="00206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___WRD_EMBED_SUB_44"/>
              </a:rPr>
              <a:t>al fine di supportare le stazioni appaltanti nell'applicazione dei Criteri Ambientali Minimi</a:t>
            </a: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206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___WRD_EMBED_SUB_44"/>
              </a:rPr>
              <a:t>(CAM) fissati dalla Legge alle procedure di gara.</a:t>
            </a:r>
            <a:endParaRPr lang="it-IT" dirty="0">
              <a:solidFill>
                <a:srgbClr val="00206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48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314700" y="1424791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0" y="887880"/>
            <a:ext cx="9133455" cy="553998"/>
          </a:xfrm>
          <a:prstGeom prst="rect">
            <a:avLst/>
          </a:prstGeom>
          <a:solidFill>
            <a:srgbClr val="99CC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720"/>
              </a:spcBef>
              <a:spcAft>
                <a:spcPts val="720"/>
              </a:spcAft>
            </a:pPr>
            <a:r>
              <a:rPr lang="it-IT" sz="3000" b="1" dirty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Link di riferimento</a:t>
            </a:r>
            <a:endParaRPr lang="it-IT" sz="3000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C24A-A76C-4462-96E0-4D1C7F431191}" type="slidenum">
              <a:rPr lang="it-IT" altLang="it-IT" smtClean="0"/>
              <a:pPr>
                <a:defRPr/>
              </a:pPr>
              <a:t>23</a:t>
            </a:fld>
            <a:endParaRPr lang="it-IT" altLang="it-IT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2120202" y="2346663"/>
            <a:ext cx="6737419" cy="3195477"/>
          </a:xfrm>
          <a:prstGeom prst="roundRect">
            <a:avLst/>
          </a:prstGeom>
          <a:solidFill>
            <a:srgbClr val="FF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u="sng" dirty="0">
                <a:solidFill>
                  <a:srgbClr val="002060"/>
                </a:solidFill>
                <a:latin typeface="Gill Sans MT" panose="020B0502020104020203" pitchFamily="34" charset="0"/>
              </a:rPr>
              <a:t>https://www.minambiente.it/pagina/i-criteri-ambientali-</a:t>
            </a:r>
          </a:p>
          <a:p>
            <a:pPr algn="just"/>
            <a:endParaRPr lang="it-IT" sz="1600" u="sng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it-IT" sz="1600" u="sng" dirty="0">
                <a:solidFill>
                  <a:srgbClr val="002060"/>
                </a:solidFill>
                <a:latin typeface="Gill Sans MT" panose="020B0502020104020203" pitchFamily="34" charset="0"/>
              </a:rPr>
              <a:t>minimihttp://www.regione.lazio.it/prl_ambiente/?vw=documentazioneDettaglio&amp;id=41714</a:t>
            </a:r>
            <a:r>
              <a:rPr lang="it-IT" sz="1600" dirty="0">
                <a:solidFill>
                  <a:srgbClr val="002060"/>
                </a:solidFill>
                <a:latin typeface="Gill Sans MT" panose="020B0502020104020203" pitchFamily="34" charset="0"/>
              </a:rPr>
              <a:t> </a:t>
            </a:r>
          </a:p>
          <a:p>
            <a:pPr algn="just"/>
            <a:endParaRPr lang="it-IT" sz="1600" u="sng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it-IT" sz="1600" u="sng" dirty="0">
                <a:solidFill>
                  <a:srgbClr val="002060"/>
                </a:solidFill>
                <a:latin typeface="Gill Sans MT" panose="020B0502020104020203" pitchFamily="34" charset="0"/>
              </a:rPr>
              <a:t>http://www.regione.lazio.it/binary/prl_ambiente/tbl_news/LIFE_GPPBEST.pdf</a:t>
            </a:r>
            <a:endParaRPr lang="it-IT" sz="1600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algn="just"/>
            <a:endParaRPr lang="it-IT" sz="1600" u="sng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it-IT" sz="1600" u="sng" dirty="0">
                <a:solidFill>
                  <a:srgbClr val="002060"/>
                </a:solidFill>
                <a:latin typeface="Gill Sans MT" panose="020B0502020104020203" pitchFamily="34" charset="0"/>
              </a:rPr>
              <a:t>http://www.regione.lazio.it/prl_ambiente/?vw=contenutidettaglio&amp;id=201</a:t>
            </a:r>
            <a:endParaRPr lang="it-IT" sz="1600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algn="just"/>
            <a:endParaRPr lang="it-IT" sz="1600" u="sng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it-IT" sz="1600" u="sng" dirty="0">
                <a:solidFill>
                  <a:srgbClr val="002060"/>
                </a:solidFill>
                <a:latin typeface="Gill Sans MT" panose="020B0502020104020203" pitchFamily="34" charset="0"/>
              </a:rPr>
              <a:t>http://www.regione.lazio.it/rl/laziogreen/</a:t>
            </a:r>
            <a:endParaRPr lang="it-IT" sz="1600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Ovale 9"/>
          <p:cNvSpPr/>
          <p:nvPr/>
        </p:nvSpPr>
        <p:spPr>
          <a:xfrm>
            <a:off x="96912" y="1528868"/>
            <a:ext cx="1888593" cy="188859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679"/>
            <a:ext cx="1850808" cy="26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9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380243" y="6781763"/>
            <a:ext cx="2133600" cy="365125"/>
          </a:xfrm>
        </p:spPr>
        <p:txBody>
          <a:bodyPr/>
          <a:lstStyle/>
          <a:p>
            <a:pPr>
              <a:defRPr/>
            </a:pPr>
            <a:fld id="{33EFC24A-A76C-4462-96E0-4D1C7F431191}" type="slidenum">
              <a:rPr lang="it-IT" altLang="it-IT" smtClean="0"/>
              <a:pPr>
                <a:defRPr/>
              </a:pPr>
              <a:t>24</a:t>
            </a:fld>
            <a:endParaRPr lang="it-IT" altLang="it-IT" dirty="0"/>
          </a:p>
        </p:txBody>
      </p:sp>
      <p:sp>
        <p:nvSpPr>
          <p:cNvPr id="9" name="Rettangolo 8"/>
          <p:cNvSpPr/>
          <p:nvPr/>
        </p:nvSpPr>
        <p:spPr>
          <a:xfrm>
            <a:off x="98639" y="1067896"/>
            <a:ext cx="9216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Grazie per l’attenzione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98639" y="2036952"/>
            <a:ext cx="91440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>
                <a:solidFill>
                  <a:srgbClr val="002060"/>
                </a:solidFill>
                <a:latin typeface="Gill Sans MT" panose="020B0502020104020203" pitchFamily="34" charset="0"/>
              </a:rPr>
              <a:t>MARIA TIZIANA MARCELLI</a:t>
            </a:r>
          </a:p>
          <a:p>
            <a:pPr algn="ctr"/>
            <a:endParaRPr lang="it-IT" sz="2200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it-IT" sz="1400" i="1" dirty="0">
                <a:solidFill>
                  <a:srgbClr val="002060"/>
                </a:solidFill>
                <a:latin typeface="Gill Sans MT" panose="020B0502020104020203" pitchFamily="34" charset="0"/>
              </a:rPr>
              <a:t>SVILUPPO SOSTENIBILE E TERRITORIO</a:t>
            </a:r>
            <a:endParaRPr lang="it-IT" b="1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it-IT" b="1" dirty="0">
                <a:solidFill>
                  <a:srgbClr val="002060"/>
                </a:solidFill>
                <a:latin typeface="Gill Sans MT" panose="020B0502020104020203" pitchFamily="34" charset="0"/>
              </a:rPr>
              <a:t>FONDI ESI E ASSISTENZA TECNICA</a:t>
            </a:r>
            <a:endParaRPr lang="it-IT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it-IT" b="1" dirty="0">
                <a:solidFill>
                  <a:srgbClr val="002060"/>
                </a:solidFill>
                <a:latin typeface="Gill Sans MT" panose="020B0502020104020203" pitchFamily="34" charset="0"/>
              </a:rPr>
              <a:t>Lazio Innova S.p.A.</a:t>
            </a:r>
            <a:endParaRPr lang="it-IT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it-IT" sz="1700" dirty="0">
                <a:solidFill>
                  <a:srgbClr val="002060"/>
                </a:solidFill>
                <a:latin typeface="Gill Sans MT" panose="020B0502020104020203" pitchFamily="34" charset="0"/>
              </a:rPr>
              <a:t>VIA CASILINA 3T  - 00182 ROMA </a:t>
            </a:r>
          </a:p>
          <a:p>
            <a:pPr algn="ctr"/>
            <a:r>
              <a:rPr lang="it-IT" sz="1700" dirty="0">
                <a:solidFill>
                  <a:srgbClr val="002060"/>
                </a:solidFill>
                <a:latin typeface="Gill Sans MT" panose="020B0502020104020203" pitchFamily="34" charset="0"/>
              </a:rPr>
              <a:t>TEL.: +39 06 60516420</a:t>
            </a: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 </a:t>
            </a:r>
          </a:p>
          <a:p>
            <a:pPr algn="ctr"/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  <a:hlinkClick r:id="rId3"/>
              </a:rPr>
              <a:t>mt.marcelli@lazioinnova.it</a:t>
            </a:r>
            <a:endParaRPr lang="it-IT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Google Shape;23;p4"/>
          <p:cNvSpPr txBox="1"/>
          <p:nvPr/>
        </p:nvSpPr>
        <p:spPr>
          <a:xfrm>
            <a:off x="3514647" y="4913784"/>
            <a:ext cx="4305551" cy="19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r>
              <a:rPr lang="en-GB" sz="1600" b="1" i="1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Project on social media: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endParaRPr lang="en-GB" sz="600" b="1" i="1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r>
              <a:rPr lang="en-GB" sz="1200" b="1" i="1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https://twitter.com/gppstream</a:t>
            </a:r>
            <a:endParaRPr lang="en-GB" sz="1200" b="1" i="1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endParaRPr lang="en-GB" sz="1200" b="1" i="1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r>
              <a:rPr lang="en-GB" sz="1200" b="1" i="1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https://fb.me/gppstream</a:t>
            </a:r>
            <a:endParaRPr lang="en-GB" sz="1200" b="1" i="1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endParaRPr lang="en-GB" sz="1300" b="1" i="1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r>
              <a:rPr lang="en-GB" sz="1200" b="1" i="1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https://www.instagram.com/gppstream</a:t>
            </a:r>
            <a:endParaRPr lang="en-GB" sz="1200" b="1" i="1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endParaRPr lang="en-GB" sz="1200" b="1" i="1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endParaRPr lang="en-GB" sz="1600" b="1" i="1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endParaRPr lang="en-GB" sz="1600" b="1" i="1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endParaRPr sz="1600" b="1" i="1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2" descr="E:\Proposals\Interreg Europe\2017\GPP-STREAM\Dissemination\twitter-2012-negative-logo-5C6C1F1521-seeklogo.co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734" y="5226563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E:\Proposals\Interreg Europe\2017\GPP-STREAM\Dissemination\Newsletters\Newsletter 1\facebook.png">
            <a:hlinkClick r:id="rId5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169" y="5633864"/>
            <a:ext cx="359410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9" descr="C:\Projects\GPP-STREAM\Dissemination\Newsletters\Newsletter 2\1200px-Instagram_logo_2016.svg.png">
            <a:hlinkClick r:id="rId9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734" y="6040535"/>
            <a:ext cx="356235" cy="356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679"/>
            <a:ext cx="1850808" cy="26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53985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314700" y="1424791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0" y="810695"/>
            <a:ext cx="9143999" cy="553998"/>
          </a:xfrm>
          <a:prstGeom prst="rect">
            <a:avLst/>
          </a:prstGeom>
          <a:solidFill>
            <a:srgbClr val="99CC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720"/>
              </a:spcBef>
              <a:spcAft>
                <a:spcPts val="720"/>
              </a:spcAft>
            </a:pPr>
            <a:r>
              <a:rPr lang="it-IT" sz="3000" b="1" dirty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Obiettivi del GPP</a:t>
            </a:r>
            <a:endParaRPr lang="it-IT" sz="3000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C24A-A76C-4462-96E0-4D1C7F431191}" type="slidenum">
              <a:rPr lang="it-IT" altLang="it-IT" smtClean="0"/>
              <a:pPr>
                <a:defRPr/>
              </a:pPr>
              <a:t>3</a:t>
            </a:fld>
            <a:endParaRPr lang="it-IT" altLang="it-IT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2228419" y="1460687"/>
            <a:ext cx="6676733" cy="5257983"/>
          </a:xfrm>
          <a:prstGeom prst="roundRect">
            <a:avLst/>
          </a:prstGeom>
          <a:solidFill>
            <a:srgbClr val="FF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Gill Sans MT" panose="020B0502020104020203" pitchFamily="34" charset="0"/>
              </a:rPr>
              <a:t>Riduzione degli impatti ambientali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Gill Sans MT" panose="020B0502020104020203" pitchFamily="34" charset="0"/>
              </a:rPr>
              <a:t>Tutela e miglioramento della competitività delle imprese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Gill Sans MT" panose="020B0502020104020203" pitchFamily="34" charset="0"/>
              </a:rPr>
              <a:t>Stimolo all’innovazione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Gill Sans MT" panose="020B0502020104020203" pitchFamily="34" charset="0"/>
              </a:rPr>
              <a:t>Razionalizzazione della spesa pubblica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Gill Sans MT" panose="020B0502020104020203" pitchFamily="34" charset="0"/>
              </a:rPr>
              <a:t>Diffusione di modelli di consumo e di acquisto sostenibili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Gill Sans MT" panose="020B0502020104020203" pitchFamily="34" charset="0"/>
              </a:rPr>
              <a:t>Efficienza e risparmio di risorse naturali, in particolare energia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Gill Sans MT" panose="020B0502020104020203" pitchFamily="34" charset="0"/>
              </a:rPr>
              <a:t>Riduzione dei rifiuti prodotti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Gill Sans MT" panose="020B0502020104020203" pitchFamily="34" charset="0"/>
              </a:rPr>
              <a:t>Riduzione dell’uso sostanze pericolose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Gill Sans MT" panose="020B0502020104020203" pitchFamily="34" charset="0"/>
              </a:rPr>
              <a:t>Integrazione delle considerazioni ambientali nelle altre politiche dell’ente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Gill Sans MT" panose="020B0502020104020203" pitchFamily="34" charset="0"/>
              </a:rPr>
              <a:t>Miglioramento dell’immagine della PA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Gill Sans MT" panose="020B0502020104020203" pitchFamily="34" charset="0"/>
              </a:rPr>
              <a:t>Aumento delle competenze degli acquirenti pubblici</a:t>
            </a:r>
          </a:p>
        </p:txBody>
      </p:sp>
      <p:sp>
        <p:nvSpPr>
          <p:cNvPr id="7" name="Ovale 6"/>
          <p:cNvSpPr/>
          <p:nvPr/>
        </p:nvSpPr>
        <p:spPr>
          <a:xfrm>
            <a:off x="92463" y="1252932"/>
            <a:ext cx="1897109" cy="189710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679"/>
            <a:ext cx="1850808" cy="26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3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314700" y="1424791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1" y="870793"/>
            <a:ext cx="9143999" cy="553998"/>
          </a:xfrm>
          <a:prstGeom prst="rect">
            <a:avLst/>
          </a:prstGeom>
          <a:solidFill>
            <a:srgbClr val="99CC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720"/>
              </a:spcBef>
              <a:spcAft>
                <a:spcPts val="720"/>
              </a:spcAft>
            </a:pPr>
            <a:r>
              <a:rPr lang="it-IT" sz="3000" b="1" dirty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Il Piano Nazionale </a:t>
            </a:r>
            <a:r>
              <a:rPr lang="it-IT" sz="1200" dirty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(1/2)</a:t>
            </a:r>
            <a:endParaRPr lang="it-IT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C24A-A76C-4462-96E0-4D1C7F431191}" type="slidenum">
              <a:rPr lang="it-IT" altLang="it-IT" smtClean="0"/>
              <a:pPr>
                <a:defRPr/>
              </a:pPr>
              <a:t>4</a:t>
            </a:fld>
            <a:endParaRPr lang="it-IT" altLang="it-IT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2342246" y="1650087"/>
            <a:ext cx="6669308" cy="4922329"/>
          </a:xfrm>
          <a:prstGeom prst="roundRect">
            <a:avLst/>
          </a:prstGeom>
          <a:solidFill>
            <a:srgbClr val="FF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009900"/>
                </a:solidFill>
                <a:latin typeface="Gill Sans MT" panose="020B0502020104020203" pitchFamily="34" charset="0"/>
              </a:rPr>
              <a:t>IL GPP </a:t>
            </a:r>
            <a:r>
              <a:rPr lang="it-IT" sz="1800" i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 Public Procurement</a:t>
            </a:r>
            <a:r>
              <a:rPr lang="it-IT" sz="1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è diventato obbligatorio in Italia, nell’arco di dieci anni, attraverso quattro fasi:</a:t>
            </a:r>
            <a:endParaRPr lang="it-IT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Legge Finanziaria 2007 (L. n. 296 del 2006, art 1 c. 1126;</a:t>
            </a:r>
            <a:endParaRPr lang="it-IT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Piano d’Azione Nazionale per il GPP, approvato nel 2008 e rivisto nel 2013;</a:t>
            </a:r>
            <a:endParaRPr lang="it-IT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sz="1800" i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Collegato Ambientale</a:t>
            </a:r>
            <a:r>
              <a:rPr lang="it-IT" sz="1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 Legge n. 221 del 2015, Capo IV  artt.16 -19 sul GPP </a:t>
            </a:r>
            <a:endParaRPr lang="it-IT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Codice dei Contratti Pubblici, il D.Lgs n. 50 del 2016 che, all’art. 34, ha previsto l’obbligatorietà del GPP in tutti gli appalti pubblici, relativi a beni, servizi e opere.</a:t>
            </a:r>
            <a:endParaRPr lang="it-IT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e 8"/>
          <p:cNvSpPr/>
          <p:nvPr/>
        </p:nvSpPr>
        <p:spPr>
          <a:xfrm>
            <a:off x="66768" y="1242801"/>
            <a:ext cx="1922805" cy="192280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679"/>
            <a:ext cx="1850808" cy="26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1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314700" y="1424791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1" y="908203"/>
            <a:ext cx="9143999" cy="553998"/>
          </a:xfrm>
          <a:prstGeom prst="rect">
            <a:avLst/>
          </a:prstGeom>
          <a:solidFill>
            <a:srgbClr val="99CC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720"/>
              </a:spcBef>
              <a:spcAft>
                <a:spcPts val="720"/>
              </a:spcAft>
            </a:pPr>
            <a:r>
              <a:rPr lang="it-IT" sz="3000" b="1" dirty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Il Piano Nazionale </a:t>
            </a:r>
            <a:r>
              <a:rPr lang="it-IT" sz="1200" dirty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(2/3)</a:t>
            </a:r>
            <a:endParaRPr lang="it-IT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C24A-A76C-4462-96E0-4D1C7F431191}" type="slidenum">
              <a:rPr lang="it-IT" altLang="it-IT" smtClean="0"/>
              <a:pPr>
                <a:defRPr/>
              </a:pPr>
              <a:t>5</a:t>
            </a:fld>
            <a:endParaRPr lang="it-IT" altLang="it-IT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2342605" y="1599831"/>
            <a:ext cx="6570281" cy="2530125"/>
          </a:xfrm>
          <a:prstGeom prst="roundRect">
            <a:avLst/>
          </a:prstGeom>
          <a:solidFill>
            <a:srgbClr val="FF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b="1" dirty="0">
                <a:solidFill>
                  <a:srgbClr val="009900"/>
                </a:solidFill>
                <a:latin typeface="Gill Sans MT" panose="020B0502020104020203" pitchFamily="34" charset="0"/>
              </a:rPr>
              <a:t>IL PAN GPP «Piano d'azione per la sostenibilità ambientale dei consumi della pubblica amministrazione</a:t>
            </a:r>
            <a:r>
              <a:rPr lang="it-IT" dirty="0">
                <a:solidFill>
                  <a:srgbClr val="009900"/>
                </a:solidFill>
                <a:latin typeface="Gill Sans MT" panose="020B0502020104020203" pitchFamily="34" charset="0"/>
              </a:rPr>
              <a:t>" </a:t>
            </a: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è stato elaborato dal </a:t>
            </a:r>
            <a:r>
              <a:rPr lang="it-IT" b="1" dirty="0">
                <a:solidFill>
                  <a:srgbClr val="009900"/>
                </a:solidFill>
                <a:latin typeface="Gill Sans MT" panose="020B0502020104020203" pitchFamily="34" charset="0"/>
              </a:rPr>
              <a:t>MATTM</a:t>
            </a: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 (</a:t>
            </a:r>
            <a:r>
              <a:rPr lang="it-IT" i="1" dirty="0" err="1">
                <a:solidFill>
                  <a:srgbClr val="002060"/>
                </a:solidFill>
                <a:latin typeface="Gill Sans MT" panose="020B0502020104020203" pitchFamily="34" charset="0"/>
              </a:rPr>
              <a:t>cfr</a:t>
            </a: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 Comunicazione della Commissione europea “Politica integrata dei prodotti, sviluppare il concetto di ciclo di vita ambientale” (COM(2003) 302), e co. 1126, art. 1, della L. 296/2006 - Finanziaria 2007) attraverso un ampio processo di consultazione di EELL e stakeholders e con la collaborazione di soggetti competenti in campo socio economico ambientale: MISE, CONSIP, ENEA, ISPRA e ARPA.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2342604" y="4258204"/>
            <a:ext cx="6570281" cy="880175"/>
          </a:xfrm>
          <a:prstGeom prst="roundRect">
            <a:avLst/>
          </a:prstGeom>
          <a:solidFill>
            <a:srgbClr val="FF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IL </a:t>
            </a:r>
            <a:r>
              <a:rPr lang="it-IT" b="1" dirty="0">
                <a:solidFill>
                  <a:srgbClr val="009900"/>
                </a:solidFill>
                <a:latin typeface="Gill Sans MT" panose="020B0502020104020203" pitchFamily="34" charset="0"/>
              </a:rPr>
              <a:t>PAN GPP </a:t>
            </a: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è stato adottato con il Decreto Interministeriale dell'11 aprile 2008 e aggiornato con Decreto 10 aprile 2013. E’ in corso una ulteriore revisione.</a:t>
            </a:r>
          </a:p>
        </p:txBody>
      </p:sp>
      <p:sp>
        <p:nvSpPr>
          <p:cNvPr id="9" name="Ovale 8"/>
          <p:cNvSpPr/>
          <p:nvPr/>
        </p:nvSpPr>
        <p:spPr>
          <a:xfrm>
            <a:off x="66768" y="1242801"/>
            <a:ext cx="1922805" cy="192280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</p:txBody>
      </p:sp>
      <p:sp>
        <p:nvSpPr>
          <p:cNvPr id="10" name="Rettangolo arrotondato 9"/>
          <p:cNvSpPr/>
          <p:nvPr/>
        </p:nvSpPr>
        <p:spPr>
          <a:xfrm>
            <a:off x="2342606" y="5266627"/>
            <a:ext cx="6570281" cy="1366339"/>
          </a:xfrm>
          <a:prstGeom prst="roundRect">
            <a:avLst/>
          </a:prstGeom>
          <a:solidFill>
            <a:srgbClr val="FF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Il </a:t>
            </a:r>
            <a:r>
              <a:rPr lang="it-IT" b="1" dirty="0">
                <a:solidFill>
                  <a:srgbClr val="009900"/>
                </a:solidFill>
                <a:latin typeface="Gill Sans MT" panose="020B0502020104020203" pitchFamily="34" charset="0"/>
              </a:rPr>
              <a:t>PAN GPP </a:t>
            </a: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fornisce un quadro generale sul Green Public Procurement, definisce degli obiettivi nazionali, identifica le categorie di beni, servizi e lavori di intervento prioritarie per gli impatti ambientali e i volumi di spesa sulle quali definire i ‘Criteri Ambientali Minimi’ (CAM).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679"/>
            <a:ext cx="1850808" cy="26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4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314700" y="1424791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C24A-A76C-4462-96E0-4D1C7F431191}" type="slidenum">
              <a:rPr lang="it-IT" altLang="it-IT" smtClean="0"/>
              <a:pPr>
                <a:defRPr/>
              </a:pPr>
              <a:t>6</a:t>
            </a:fld>
            <a:endParaRPr lang="it-IT" altLang="it-IT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2477625" y="2579413"/>
            <a:ext cx="6351006" cy="2057381"/>
          </a:xfrm>
          <a:prstGeom prst="roundRect">
            <a:avLst/>
          </a:prstGeom>
          <a:solidFill>
            <a:srgbClr val="FF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effettuare un'analisi dei propri fabbisogni con l'obiettivo di razionalizzare i consumi e favorire il </a:t>
            </a:r>
            <a:r>
              <a:rPr lang="it-IT" i="1" dirty="0" err="1">
                <a:solidFill>
                  <a:srgbClr val="002060"/>
                </a:solidFill>
                <a:latin typeface="Gill Sans MT" panose="020B0502020104020203" pitchFamily="34" charset="0"/>
              </a:rPr>
              <a:t>decoupling</a:t>
            </a: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 (la dissociazione tra sviluppo economico e degrado ambientale)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identificare le funzioni competenti per l'attuazione del GPP coinvolte nel processo d'acquisto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redigere uno specifico programma interno per implementare le azioni in ambito GPP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2477625" y="5243542"/>
            <a:ext cx="6351006" cy="581135"/>
          </a:xfrm>
          <a:prstGeom prst="roundRect">
            <a:avLst/>
          </a:prstGeom>
          <a:solidFill>
            <a:srgbClr val="FF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invita Province e Comuni a promuovere interventi di efficienza energetica presso gli edifici scolastici di competenza.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2477625" y="5993414"/>
            <a:ext cx="6351006" cy="627206"/>
          </a:xfrm>
          <a:prstGeom prst="roundRect">
            <a:avLst/>
          </a:prstGeom>
          <a:solidFill>
            <a:srgbClr val="FF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Il </a:t>
            </a:r>
            <a:r>
              <a:rPr lang="it-IT" b="1" dirty="0">
                <a:solidFill>
                  <a:srgbClr val="009900"/>
                </a:solidFill>
                <a:latin typeface="Gill Sans MT" panose="020B0502020104020203" pitchFamily="34" charset="0"/>
              </a:rPr>
              <a:t>PAN GPP </a:t>
            </a: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prevede infine un monitoraggio annuale per verificarne l’applicazione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" y="905166"/>
            <a:ext cx="9143999" cy="553998"/>
          </a:xfrm>
          <a:prstGeom prst="rect">
            <a:avLst/>
          </a:prstGeom>
          <a:solidFill>
            <a:srgbClr val="99CC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720"/>
              </a:spcBef>
              <a:spcAft>
                <a:spcPts val="720"/>
              </a:spcAft>
            </a:pPr>
            <a:r>
              <a:rPr lang="it-IT" sz="3000" b="1" dirty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Il Piano Nazionale </a:t>
            </a:r>
            <a:r>
              <a:rPr lang="it-IT" sz="1200" dirty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(3/3)</a:t>
            </a:r>
            <a:endParaRPr lang="it-IT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66768" y="1242801"/>
            <a:ext cx="1922805" cy="192280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679"/>
            <a:ext cx="1850808" cy="2692084"/>
          </a:xfrm>
          <a:prstGeom prst="rect">
            <a:avLst/>
          </a:prstGeom>
        </p:spPr>
      </p:pic>
      <p:sp>
        <p:nvSpPr>
          <p:cNvPr id="16" name="Segnaposto contenuto 7"/>
          <p:cNvSpPr txBox="1">
            <a:spLocks/>
          </p:cNvSpPr>
          <p:nvPr/>
        </p:nvSpPr>
        <p:spPr>
          <a:xfrm>
            <a:off x="4477246" y="4725340"/>
            <a:ext cx="3862886" cy="341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tabLst>
                <a:tab pos="1778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tabLst>
                <a:tab pos="1778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b="1" dirty="0">
                <a:solidFill>
                  <a:srgbClr val="002060"/>
                </a:solidFill>
                <a:latin typeface="Gill Sans MT" panose="020B0502020104020203" pitchFamily="34" charset="0"/>
              </a:rPr>
              <a:t>In particolare:</a:t>
            </a:r>
          </a:p>
        </p:txBody>
      </p:sp>
      <p:sp>
        <p:nvSpPr>
          <p:cNvPr id="17" name="Segnaposto contenuto 7"/>
          <p:cNvSpPr txBox="1">
            <a:spLocks/>
          </p:cNvSpPr>
          <p:nvPr/>
        </p:nvSpPr>
        <p:spPr>
          <a:xfrm>
            <a:off x="3700296" y="1749236"/>
            <a:ext cx="4891254" cy="50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tabLst>
                <a:tab pos="1778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tabLst>
                <a:tab pos="1778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000" dirty="0">
                <a:solidFill>
                  <a:srgbClr val="002060"/>
                </a:solidFill>
                <a:latin typeface="Gill Sans MT" panose="020B0502020104020203" pitchFamily="34" charset="0"/>
              </a:rPr>
              <a:t>Il</a:t>
            </a:r>
            <a:r>
              <a:rPr lang="it-IT" sz="2000" b="1" dirty="0">
                <a:solidFill>
                  <a:srgbClr val="002060"/>
                </a:solidFill>
                <a:latin typeface="Gill Sans MT" panose="020B0502020104020203" pitchFamily="34" charset="0"/>
              </a:rPr>
              <a:t> PAN GPP </a:t>
            </a:r>
            <a:r>
              <a:rPr lang="it-IT" sz="2000" dirty="0">
                <a:solidFill>
                  <a:srgbClr val="002060"/>
                </a:solidFill>
                <a:latin typeface="Gill Sans MT" panose="020B0502020104020203" pitchFamily="34" charset="0"/>
              </a:rPr>
              <a:t>detta inoltre specifiche prescrizioni per gli enti pubblici, che sono chiamati a:</a:t>
            </a:r>
          </a:p>
        </p:txBody>
      </p:sp>
    </p:spTree>
    <p:extLst>
      <p:ext uri="{BB962C8B-B14F-4D97-AF65-F5344CB8AC3E}">
        <p14:creationId xmlns:p14="http://schemas.microsoft.com/office/powerpoint/2010/main" val="32507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314700" y="1424791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1" y="900994"/>
            <a:ext cx="9143999" cy="553998"/>
          </a:xfrm>
          <a:prstGeom prst="rect">
            <a:avLst/>
          </a:prstGeom>
          <a:solidFill>
            <a:srgbClr val="99CC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720"/>
              </a:spcBef>
              <a:spcAft>
                <a:spcPts val="720"/>
              </a:spcAft>
            </a:pPr>
            <a:r>
              <a:rPr lang="it-IT" sz="3000" b="1" dirty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Criteri Ambientali Minimi (CAM)</a:t>
            </a:r>
            <a:endParaRPr lang="it-IT" sz="3000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C24A-A76C-4462-96E0-4D1C7F431191}" type="slidenum">
              <a:rPr lang="it-IT" altLang="it-IT" smtClean="0"/>
              <a:pPr>
                <a:defRPr/>
              </a:pPr>
              <a:t>7</a:t>
            </a:fld>
            <a:endParaRPr lang="it-IT" altLang="it-IT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2075491" y="1550955"/>
            <a:ext cx="6820802" cy="1056217"/>
          </a:xfrm>
          <a:prstGeom prst="roundRect">
            <a:avLst/>
          </a:prstGeom>
          <a:solidFill>
            <a:srgbClr val="FF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dirty="0">
                <a:solidFill>
                  <a:srgbClr val="002060"/>
                </a:solidFill>
                <a:latin typeface="Gill Sans MT" panose="020B0502020104020203" pitchFamily="34" charset="0"/>
              </a:rPr>
              <a:t>I </a:t>
            </a:r>
            <a:r>
              <a:rPr lang="it-IT" sz="1600" b="1" dirty="0">
                <a:solidFill>
                  <a:srgbClr val="002060"/>
                </a:solidFill>
                <a:latin typeface="Gill Sans MT" panose="020B0502020104020203" pitchFamily="34" charset="0"/>
              </a:rPr>
              <a:t>requisiti ambientali minimi </a:t>
            </a:r>
            <a:r>
              <a:rPr lang="it-IT" sz="1600" dirty="0">
                <a:solidFill>
                  <a:srgbClr val="002060"/>
                </a:solidFill>
                <a:latin typeface="Gill Sans MT" panose="020B0502020104020203" pitchFamily="34" charset="0"/>
              </a:rPr>
              <a:t>regolamentano le varie fasi del processo di acquisto, individuando la soluzione progettuale, il prodotto o il servizio migliore sotto il profilo ambientale lungo il ciclo di vita, tenuto conto della disponibilità di mercato.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2075491" y="2689418"/>
            <a:ext cx="6820802" cy="1398906"/>
          </a:xfrm>
          <a:prstGeom prst="roundRect">
            <a:avLst/>
          </a:prstGeom>
          <a:solidFill>
            <a:srgbClr val="FF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dirty="0">
                <a:solidFill>
                  <a:srgbClr val="002060"/>
                </a:solidFill>
                <a:latin typeface="Gill Sans MT" panose="020B0502020104020203" pitchFamily="34" charset="0"/>
              </a:rPr>
              <a:t>L’Efficacia dei </a:t>
            </a:r>
            <a:r>
              <a:rPr lang="it-IT" sz="1600" b="1" dirty="0">
                <a:solidFill>
                  <a:srgbClr val="002060"/>
                </a:solidFill>
                <a:latin typeface="Gill Sans MT" panose="020B0502020104020203" pitchFamily="34" charset="0"/>
              </a:rPr>
              <a:t>CAM</a:t>
            </a:r>
            <a:r>
              <a:rPr lang="it-IT" sz="1600" dirty="0">
                <a:solidFill>
                  <a:srgbClr val="002060"/>
                </a:solidFill>
                <a:latin typeface="Gill Sans MT" panose="020B0502020104020203" pitchFamily="34" charset="0"/>
              </a:rPr>
              <a:t> è assicurata dall’art.18 della L. 221/2015 e dall’art. 34 del D.lgs. 50/2016 “</a:t>
            </a:r>
            <a:r>
              <a:rPr lang="it-IT" sz="1600" b="1" i="1" dirty="0">
                <a:solidFill>
                  <a:srgbClr val="002060"/>
                </a:solidFill>
                <a:latin typeface="Gill Sans MT" panose="020B0502020104020203" pitchFamily="34" charset="0"/>
              </a:rPr>
              <a:t>Codice dei contratti pubblici</a:t>
            </a:r>
            <a:r>
              <a:rPr lang="it-IT" sz="1600" dirty="0">
                <a:solidFill>
                  <a:srgbClr val="002060"/>
                </a:solidFill>
                <a:latin typeface="Gill Sans MT" panose="020B0502020104020203" pitchFamily="34" charset="0"/>
              </a:rPr>
              <a:t>”, recante </a:t>
            </a:r>
            <a:r>
              <a:rPr lang="it-IT" sz="1600" i="1" dirty="0">
                <a:solidFill>
                  <a:srgbClr val="002060"/>
                </a:solidFill>
                <a:latin typeface="Gill Sans MT" panose="020B0502020104020203" pitchFamily="34" charset="0"/>
              </a:rPr>
              <a:t>“</a:t>
            </a:r>
            <a:r>
              <a:rPr lang="it-IT" sz="1600" b="1" i="1" dirty="0">
                <a:solidFill>
                  <a:srgbClr val="002060"/>
                </a:solidFill>
                <a:latin typeface="Gill Sans MT" panose="020B0502020104020203" pitchFamily="34" charset="0"/>
              </a:rPr>
              <a:t>Criteri di sostenibilità energetica e ambientale</a:t>
            </a:r>
            <a:r>
              <a:rPr lang="it-IT" sz="1600" i="1" dirty="0">
                <a:solidFill>
                  <a:srgbClr val="002060"/>
                </a:solidFill>
                <a:latin typeface="Gill Sans MT" panose="020B0502020104020203" pitchFamily="34" charset="0"/>
              </a:rPr>
              <a:t>” </a:t>
            </a:r>
            <a:r>
              <a:rPr lang="it-IT" sz="1600" dirty="0">
                <a:solidFill>
                  <a:srgbClr val="002060"/>
                </a:solidFill>
                <a:latin typeface="Gill Sans MT" panose="020B0502020104020203" pitchFamily="34" charset="0"/>
              </a:rPr>
              <a:t>che ne hanno reso obbligatoria l’applicazione da parte di tutte le stazioni appaltanti. </a:t>
            </a:r>
          </a:p>
        </p:txBody>
      </p:sp>
      <p:sp>
        <p:nvSpPr>
          <p:cNvPr id="10" name="Ovale 9"/>
          <p:cNvSpPr/>
          <p:nvPr/>
        </p:nvSpPr>
        <p:spPr>
          <a:xfrm>
            <a:off x="102513" y="1272146"/>
            <a:ext cx="1917206" cy="191720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3535764" y="3189352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12" name="Rettangolo arrotondato 11"/>
          <p:cNvSpPr/>
          <p:nvPr/>
        </p:nvSpPr>
        <p:spPr>
          <a:xfrm>
            <a:off x="2019719" y="4428809"/>
            <a:ext cx="6923314" cy="1134477"/>
          </a:xfrm>
          <a:prstGeom prst="roundRect">
            <a:avLst/>
          </a:prstGeom>
          <a:solidFill>
            <a:srgbClr val="99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dirty="0">
                <a:solidFill>
                  <a:srgbClr val="002060"/>
                </a:solidFill>
                <a:latin typeface="Gill Sans MT" panose="020B0502020104020203" pitchFamily="34" charset="0"/>
              </a:rPr>
              <a:t> "</a:t>
            </a:r>
            <a:r>
              <a:rPr lang="it-IT" sz="1600" b="1" dirty="0">
                <a:solidFill>
                  <a:srgbClr val="009900"/>
                </a:solidFill>
                <a:latin typeface="Gill Sans MT" panose="020B0502020104020203" pitchFamily="34" charset="0"/>
              </a:rPr>
              <a:t>Comitato di Gestione</a:t>
            </a:r>
            <a:r>
              <a:rPr lang="it-IT" sz="1600" dirty="0">
                <a:solidFill>
                  <a:srgbClr val="002060"/>
                </a:solidFill>
                <a:latin typeface="Gill Sans MT" panose="020B0502020104020203" pitchFamily="34" charset="0"/>
              </a:rPr>
              <a:t>” (istituito con DM 185 del 18 ottobre 2007).</a:t>
            </a:r>
          </a:p>
          <a:p>
            <a:pPr algn="just"/>
            <a:r>
              <a:rPr lang="it-IT" sz="1600" dirty="0">
                <a:solidFill>
                  <a:srgbClr val="002060"/>
                </a:solidFill>
                <a:latin typeface="Gill Sans MT" panose="020B0502020104020203" pitchFamily="34" charset="0"/>
              </a:rPr>
              <a:t>Svolge attività di coordinamento e alcuni compiti tecnici. E’ composto dal: MATTM, MISE, MEF, </a:t>
            </a:r>
            <a:r>
              <a:rPr lang="it-IT" sz="1600" dirty="0" err="1">
                <a:solidFill>
                  <a:srgbClr val="002060"/>
                </a:solidFill>
                <a:latin typeface="Gill Sans MT" panose="020B0502020104020203" pitchFamily="34" charset="0"/>
              </a:rPr>
              <a:t>MiPAAF</a:t>
            </a:r>
            <a:r>
              <a:rPr lang="it-IT" sz="1600" dirty="0">
                <a:solidFill>
                  <a:srgbClr val="002060"/>
                </a:solidFill>
                <a:latin typeface="Gill Sans MT" panose="020B0502020104020203" pitchFamily="34" charset="0"/>
              </a:rPr>
              <a:t>, ANAC ISPRA, CONSIP, ENEA, da esperti di alcune ARPA e da due componenti in  rappresentanza delle Regioni.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2019719" y="5627669"/>
            <a:ext cx="6923314" cy="1093806"/>
          </a:xfrm>
          <a:prstGeom prst="roundRect">
            <a:avLst/>
          </a:prstGeom>
          <a:solidFill>
            <a:srgbClr val="99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it-IT" sz="1600" dirty="0">
                <a:solidFill>
                  <a:srgbClr val="002060"/>
                </a:solidFill>
                <a:latin typeface="Gill Sans MT" panose="020B0502020104020203" pitchFamily="34" charset="0"/>
              </a:rPr>
              <a:t>Il “</a:t>
            </a:r>
            <a:r>
              <a:rPr lang="it-IT" sz="1600" b="1" dirty="0">
                <a:solidFill>
                  <a:srgbClr val="009900"/>
                </a:solidFill>
                <a:latin typeface="Gill Sans MT" panose="020B0502020104020203" pitchFamily="34" charset="0"/>
              </a:rPr>
              <a:t>Tavolo di confronto permanente</a:t>
            </a:r>
            <a:r>
              <a:rPr lang="it-IT" sz="1600" dirty="0">
                <a:solidFill>
                  <a:srgbClr val="002060"/>
                </a:solidFill>
                <a:latin typeface="Gill Sans MT" panose="020B0502020104020203" pitchFamily="34" charset="0"/>
              </a:rPr>
              <a:t>”, dove il MATTM e la CONSIP si confrontano con le centrali di acquisto regionali sui CAM prima della loro adozione e per esaminare le eventuali criticità riscontrate in fase di applicazione.</a:t>
            </a:r>
          </a:p>
        </p:txBody>
      </p:sp>
      <p:sp>
        <p:nvSpPr>
          <p:cNvPr id="15" name="Segnaposto contenuto 7"/>
          <p:cNvSpPr txBox="1">
            <a:spLocks/>
          </p:cNvSpPr>
          <p:nvPr/>
        </p:nvSpPr>
        <p:spPr>
          <a:xfrm>
            <a:off x="2971147" y="4059277"/>
            <a:ext cx="5541479" cy="389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92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tabLst>
                <a:tab pos="1778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tabLst>
                <a:tab pos="1778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b="1" dirty="0">
                <a:solidFill>
                  <a:srgbClr val="002060"/>
                </a:solidFill>
                <a:latin typeface="Gill Sans MT" panose="020B0502020104020203" pitchFamily="34" charset="0"/>
              </a:rPr>
              <a:t>I CAM sono definiti attraverso il lavoro del: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25" y="4029391"/>
            <a:ext cx="1850808" cy="26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5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314700" y="1424791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0" y="905183"/>
            <a:ext cx="9144000" cy="553998"/>
          </a:xfrm>
          <a:prstGeom prst="rect">
            <a:avLst/>
          </a:prstGeom>
          <a:solidFill>
            <a:srgbClr val="99CC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720"/>
              </a:spcBef>
              <a:spcAft>
                <a:spcPts val="720"/>
              </a:spcAft>
            </a:pPr>
            <a:r>
              <a:rPr lang="it-IT" sz="3000" b="1" dirty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Principi generali </a:t>
            </a:r>
            <a:r>
              <a:rPr lang="it-IT" sz="1200" dirty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(1/2)</a:t>
            </a:r>
            <a:endParaRPr lang="it-IT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C24A-A76C-4462-96E0-4D1C7F431191}" type="slidenum">
              <a:rPr lang="it-IT" altLang="it-IT" smtClean="0"/>
              <a:pPr>
                <a:defRPr/>
              </a:pPr>
              <a:t>8</a:t>
            </a:fld>
            <a:endParaRPr lang="it-IT" altLang="it-IT" dirty="0"/>
          </a:p>
        </p:txBody>
      </p:sp>
      <p:sp>
        <p:nvSpPr>
          <p:cNvPr id="9" name="Rettangolo arrotondato 8"/>
          <p:cNvSpPr/>
          <p:nvPr/>
        </p:nvSpPr>
        <p:spPr>
          <a:xfrm>
            <a:off x="2332232" y="4506012"/>
            <a:ext cx="6507281" cy="2168104"/>
          </a:xfrm>
          <a:prstGeom prst="roundRect">
            <a:avLst/>
          </a:prstGeom>
          <a:solidFill>
            <a:srgbClr val="FF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Per ogni </a:t>
            </a:r>
            <a:r>
              <a:rPr lang="it-IT" b="1" dirty="0">
                <a:solidFill>
                  <a:srgbClr val="002060"/>
                </a:solidFill>
                <a:latin typeface="Gill Sans MT" panose="020B0502020104020203" pitchFamily="34" charset="0"/>
              </a:rPr>
              <a:t>criterio ambientale </a:t>
            </a: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è indicata una attività di “</a:t>
            </a:r>
            <a:r>
              <a:rPr lang="it-IT" b="1" dirty="0">
                <a:solidFill>
                  <a:srgbClr val="009900"/>
                </a:solidFill>
                <a:latin typeface="Gill Sans MT" panose="020B0502020104020203" pitchFamily="34" charset="0"/>
              </a:rPr>
              <a:t>verifica</a:t>
            </a: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” tramite: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documentazione che l’offerente e tenuto a presentare per comprovare la conformità del prodotto/servizio ai requisiti richiesti;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mezzi di presunzione di conformità, ove esistenti, che la stazione appaltante può accettare al posto delle prove dirette;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controlli per verificare il rispetto delle prescrizioni.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2351314" y="2614207"/>
            <a:ext cx="6507280" cy="1791520"/>
          </a:xfrm>
          <a:prstGeom prst="roundRect">
            <a:avLst/>
          </a:prstGeom>
          <a:solidFill>
            <a:srgbClr val="FF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I </a:t>
            </a:r>
            <a:r>
              <a:rPr lang="it-IT" b="1" dirty="0">
                <a:solidFill>
                  <a:srgbClr val="009900"/>
                </a:solidFill>
                <a:latin typeface="Gill Sans MT" panose="020B0502020104020203" pitchFamily="34" charset="0"/>
              </a:rPr>
              <a:t>CAM</a:t>
            </a: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 devono fare riferimento, dove possibile, a norme tecniche esistenti, a etichette ecologiche ufficiali di vario tipo, attingendo dalle varie fonti esistenti, e sono calibrati in modo da garantire il rispetto dei principi della non distorsione della concorrenza e delle uguali opportunità garantite a tutti gli offerenti.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2342260" y="1527743"/>
            <a:ext cx="6506308" cy="1017902"/>
          </a:xfrm>
          <a:prstGeom prst="roundRect">
            <a:avLst/>
          </a:prstGeom>
          <a:solidFill>
            <a:srgbClr val="FF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I </a:t>
            </a:r>
            <a:r>
              <a:rPr lang="it-IT" b="1" dirty="0">
                <a:solidFill>
                  <a:srgbClr val="009900"/>
                </a:solidFill>
                <a:latin typeface="Gill Sans MT" panose="020B0502020104020203" pitchFamily="34" charset="0"/>
              </a:rPr>
              <a:t>CAM</a:t>
            </a:r>
            <a:r>
              <a:rPr lang="it-IT" dirty="0">
                <a:solidFill>
                  <a:srgbClr val="002060"/>
                </a:solidFill>
                <a:latin typeface="Gill Sans MT" panose="020B0502020104020203" pitchFamily="34" charset="0"/>
              </a:rPr>
              <a:t> da utilizzare nelle gare devono essere validi da un punto di vista scientifico, verificabili da parte dell’ente aggiudicatore e realizzabili per le imprese offerenti.</a:t>
            </a:r>
          </a:p>
        </p:txBody>
      </p:sp>
      <p:sp>
        <p:nvSpPr>
          <p:cNvPr id="12" name="Ovale 11"/>
          <p:cNvSpPr/>
          <p:nvPr/>
        </p:nvSpPr>
        <p:spPr>
          <a:xfrm>
            <a:off x="102513" y="1272146"/>
            <a:ext cx="1917206" cy="191720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679"/>
            <a:ext cx="1850808" cy="26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284555" y="1786532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C24A-A76C-4462-96E0-4D1C7F431191}" type="slidenum">
              <a:rPr lang="it-IT" altLang="it-IT" smtClean="0"/>
              <a:pPr>
                <a:defRPr/>
              </a:pPr>
              <a:t>9</a:t>
            </a:fld>
            <a:endParaRPr lang="it-IT" altLang="it-IT" dirty="0"/>
          </a:p>
        </p:txBody>
      </p:sp>
      <p:sp>
        <p:nvSpPr>
          <p:cNvPr id="7" name="Rettangolo arrotondato 6"/>
          <p:cNvSpPr/>
          <p:nvPr/>
        </p:nvSpPr>
        <p:spPr>
          <a:xfrm>
            <a:off x="2443843" y="4314683"/>
            <a:ext cx="6405824" cy="1986720"/>
          </a:xfrm>
          <a:prstGeom prst="roundRect">
            <a:avLst/>
          </a:prstGeom>
          <a:solidFill>
            <a:srgbClr val="FF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000" dirty="0">
                <a:solidFill>
                  <a:srgbClr val="002060"/>
                </a:solidFill>
                <a:latin typeface="Gill Sans MT" panose="020B0502020104020203" pitchFamily="34" charset="0"/>
              </a:rPr>
              <a:t>I </a:t>
            </a:r>
            <a:r>
              <a:rPr lang="it-IT" sz="2000" b="1" dirty="0">
                <a:solidFill>
                  <a:srgbClr val="002060"/>
                </a:solidFill>
                <a:latin typeface="Gill Sans MT" panose="020B0502020104020203" pitchFamily="34" charset="0"/>
              </a:rPr>
              <a:t>criteri ambientali minimi </a:t>
            </a:r>
            <a:r>
              <a:rPr lang="it-IT" sz="2000" dirty="0">
                <a:solidFill>
                  <a:srgbClr val="002060"/>
                </a:solidFill>
                <a:latin typeface="Gill Sans MT" panose="020B0502020104020203" pitchFamily="34" charset="0"/>
              </a:rPr>
              <a:t>sono dunque la base necessaria (e obbligatoria) per costruire i </a:t>
            </a:r>
            <a:r>
              <a:rPr lang="it-IT" sz="2000" b="1" dirty="0">
                <a:solidFill>
                  <a:srgbClr val="002060"/>
                </a:solidFill>
                <a:latin typeface="Gill Sans MT" panose="020B0502020104020203" pitchFamily="34" charset="0"/>
              </a:rPr>
              <a:t>capitolati tecnici </a:t>
            </a:r>
            <a:r>
              <a:rPr lang="it-IT" sz="2000" dirty="0">
                <a:solidFill>
                  <a:srgbClr val="002060"/>
                </a:solidFill>
                <a:latin typeface="Gill Sans MT" panose="020B0502020104020203" pitchFamily="34" charset="0"/>
              </a:rPr>
              <a:t>delle gare di appalto con cui le amministrazioni pubbliche acquistano beni e servizi in una logica di </a:t>
            </a:r>
            <a:r>
              <a:rPr lang="it-IT" sz="2000" b="1" dirty="0">
                <a:solidFill>
                  <a:srgbClr val="009900"/>
                </a:solidFill>
                <a:latin typeface="Gill Sans MT" panose="020B0502020104020203" pitchFamily="34" charset="0"/>
              </a:rPr>
              <a:t>Green Public </a:t>
            </a:r>
            <a:r>
              <a:rPr lang="it-IT" sz="2000" b="1" dirty="0" err="1">
                <a:solidFill>
                  <a:srgbClr val="009900"/>
                </a:solidFill>
                <a:latin typeface="Gill Sans MT" panose="020B0502020104020203" pitchFamily="34" charset="0"/>
              </a:rPr>
              <a:t>Procurement</a:t>
            </a:r>
            <a:r>
              <a:rPr lang="it-IT" sz="2000" dirty="0">
                <a:solidFill>
                  <a:srgbClr val="002060"/>
                </a:solidFill>
                <a:latin typeface="Gill Sans MT" panose="020B0502020104020203" pitchFamily="34" charset="0"/>
              </a:rPr>
              <a:t>.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2451798" y="2060367"/>
            <a:ext cx="6405824" cy="2125133"/>
          </a:xfrm>
          <a:prstGeom prst="roundRect">
            <a:avLst/>
          </a:prstGeom>
          <a:solidFill>
            <a:srgbClr val="FF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000" dirty="0">
                <a:solidFill>
                  <a:srgbClr val="002060"/>
                </a:solidFill>
                <a:latin typeface="Gill Sans MT" panose="020B0502020104020203" pitchFamily="34" charset="0"/>
              </a:rPr>
              <a:t>In calce ad ogni criterio ambientale è  prevista una sezione volta ad indicare alla stazione appaltante i mezzi con i quali poter ottenere sufficiente garanzia della rispondenza dei prodotti forniti o dei servizi resi alle caratteristiche ambientali previste dal capitolato o dalle richieste di offerta conforme ai </a:t>
            </a:r>
            <a:r>
              <a:rPr lang="it-IT" sz="2000" b="1" dirty="0">
                <a:solidFill>
                  <a:srgbClr val="009900"/>
                </a:solidFill>
                <a:latin typeface="Gill Sans MT" panose="020B0502020104020203" pitchFamily="34" charset="0"/>
              </a:rPr>
              <a:t>CAM</a:t>
            </a:r>
            <a:r>
              <a:rPr lang="it-IT" sz="2000" dirty="0">
                <a:solidFill>
                  <a:srgbClr val="002060"/>
                </a:solidFill>
                <a:latin typeface="Gill Sans MT" panose="020B0502020104020203" pitchFamily="34" charset="0"/>
              </a:rPr>
              <a:t>.</a:t>
            </a:r>
          </a:p>
        </p:txBody>
      </p:sp>
      <p:sp>
        <p:nvSpPr>
          <p:cNvPr id="9" name="Rettangolo 8"/>
          <p:cNvSpPr/>
          <p:nvPr/>
        </p:nvSpPr>
        <p:spPr>
          <a:xfrm>
            <a:off x="0" y="937389"/>
            <a:ext cx="9144000" cy="553998"/>
          </a:xfrm>
          <a:prstGeom prst="rect">
            <a:avLst/>
          </a:prstGeom>
          <a:solidFill>
            <a:srgbClr val="99CC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720"/>
              </a:spcBef>
              <a:spcAft>
                <a:spcPts val="720"/>
              </a:spcAft>
            </a:pPr>
            <a:r>
              <a:rPr lang="it-IT" sz="3000" b="1" dirty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Principi generali </a:t>
            </a:r>
            <a:r>
              <a:rPr lang="it-IT" sz="1200" dirty="0">
                <a:solidFill>
                  <a:schemeClr val="bg1"/>
                </a:solidFill>
                <a:latin typeface="Gill Sans MT" panose="020B0502020104020203" pitchFamily="34" charset="0"/>
                <a:cs typeface="EC Square Sans Pro"/>
              </a:rPr>
              <a:t>(2/2)</a:t>
            </a:r>
            <a:endParaRPr lang="it-IT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14" name="Ovale 13"/>
          <p:cNvSpPr/>
          <p:nvPr/>
        </p:nvSpPr>
        <p:spPr>
          <a:xfrm>
            <a:off x="102513" y="1272146"/>
            <a:ext cx="1917206" cy="191720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679"/>
            <a:ext cx="1850808" cy="26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3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>
          <a:defRPr sz="1600" b="1" dirty="0" smtClean="0">
            <a:solidFill>
              <a:srgbClr val="002060"/>
            </a:solidFill>
            <a:latin typeface="Gill Sans MT" panose="020B0502020104020203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856B0DB4F6B942B8BD04ACB8F50A46" ma:contentTypeVersion="6" ma:contentTypeDescription="Creare un nuovo documento." ma:contentTypeScope="" ma:versionID="d370a1d5213e615780ba5d12914b0ec9">
  <xsd:schema xmlns:xsd="http://www.w3.org/2001/XMLSchema" xmlns:xs="http://www.w3.org/2001/XMLSchema" xmlns:p="http://schemas.microsoft.com/office/2006/metadata/properties" xmlns:ns2="0f646b0b-217f-425d-97ca-502df165e642" xmlns:ns3="87921a06-3aac-47a4-875d-1cbd1b3d1097" targetNamespace="http://schemas.microsoft.com/office/2006/metadata/properties" ma:root="true" ma:fieldsID="a3b11d705c0bc8c24d7d99ce5c1f2d35" ns2:_="" ns3:_="">
    <xsd:import namespace="0f646b0b-217f-425d-97ca-502df165e642"/>
    <xsd:import namespace="87921a06-3aac-47a4-875d-1cbd1b3d10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646b0b-217f-425d-97ca-502df165e6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21a06-3aac-47a4-875d-1cbd1b3d109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4B4C3F-6368-4F28-B451-B634F4560890}"/>
</file>

<file path=customXml/itemProps2.xml><?xml version="1.0" encoding="utf-8"?>
<ds:datastoreItem xmlns:ds="http://schemas.openxmlformats.org/officeDocument/2006/customXml" ds:itemID="{7CF6C451-05B8-48CE-9734-4C5530F9F6F4}"/>
</file>

<file path=customXml/itemProps3.xml><?xml version="1.0" encoding="utf-8"?>
<ds:datastoreItem xmlns:ds="http://schemas.openxmlformats.org/officeDocument/2006/customXml" ds:itemID="{B18D5A8D-1738-4EC7-8E23-B17D97FB3554}"/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15540</TotalTime>
  <Words>3203</Words>
  <Application>Microsoft Office PowerPoint</Application>
  <PresentationFormat>Presentazione su schermo (4:3)</PresentationFormat>
  <Paragraphs>257</Paragraphs>
  <Slides>24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2" baseType="lpstr">
      <vt:lpstr>Arial</vt:lpstr>
      <vt:lpstr>Calibri</vt:lpstr>
      <vt:lpstr>Gill Sans MT</vt:lpstr>
      <vt:lpstr>Lato</vt:lpstr>
      <vt:lpstr>Symbol</vt:lpstr>
      <vt:lpstr>Tahoma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Sottotitolo data</dc:title>
  <dc:creator>Lazio Innova</dc:creator>
  <cp:lastModifiedBy>Francesca Calenne</cp:lastModifiedBy>
  <cp:revision>1380</cp:revision>
  <cp:lastPrinted>2018-04-11T16:49:40Z</cp:lastPrinted>
  <dcterms:created xsi:type="dcterms:W3CDTF">2014-03-20T13:00:55Z</dcterms:created>
  <dcterms:modified xsi:type="dcterms:W3CDTF">2021-10-19T10:20:55Z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0x0101005F856B0DB4F6B942B8BD04ACB8F50A46</vt:lpwstr>
  </property>
</Properties>
</file>